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handoutMasterIdLst>
    <p:handoutMasterId r:id="rId15"/>
  </p:handoutMasterIdLst>
  <p:sldIdLst>
    <p:sldId id="342" r:id="rId5"/>
    <p:sldId id="351" r:id="rId6"/>
    <p:sldId id="352" r:id="rId7"/>
    <p:sldId id="348" r:id="rId8"/>
    <p:sldId id="349" r:id="rId9"/>
    <p:sldId id="345" r:id="rId10"/>
    <p:sldId id="354" r:id="rId11"/>
    <p:sldId id="355" r:id="rId12"/>
    <p:sldId id="350" r:id="rId13"/>
  </p:sldIdLst>
  <p:sldSz cx="12192000" cy="6858000"/>
  <p:notesSz cx="6858000" cy="9144000"/>
  <p:defaultTextStyle>
    <a:defPPr rtl="0">
      <a:defRPr lang="en-GB"/>
    </a:defPPr>
    <a:lvl1pPr marL="0" algn="l" defTabSz="914400" rtl="0" eaLnBrk="1" latinLnBrk="0" hangingPunct="1">
      <a:defRPr lang="en-GB" sz="1800" kern="1200">
        <a:solidFill>
          <a:schemeClr val="tx1"/>
        </a:solidFill>
        <a:latin typeface="+mn-lt"/>
        <a:ea typeface="+mn-ea"/>
        <a:cs typeface="+mn-cs"/>
      </a:defRPr>
    </a:lvl1pPr>
    <a:lvl2pPr marL="457200" algn="l" defTabSz="914400" rtl="0" eaLnBrk="1" latinLnBrk="0" hangingPunct="1">
      <a:defRPr lang="en-GB" sz="1800" kern="1200">
        <a:solidFill>
          <a:schemeClr val="tx1"/>
        </a:solidFill>
        <a:latin typeface="+mn-lt"/>
        <a:ea typeface="+mn-ea"/>
        <a:cs typeface="+mn-cs"/>
      </a:defRPr>
    </a:lvl2pPr>
    <a:lvl3pPr marL="914400" algn="l" defTabSz="914400" rtl="0" eaLnBrk="1" latinLnBrk="0" hangingPunct="1">
      <a:defRPr lang="en-GB" sz="1800" kern="1200">
        <a:solidFill>
          <a:schemeClr val="tx1"/>
        </a:solidFill>
        <a:latin typeface="+mn-lt"/>
        <a:ea typeface="+mn-ea"/>
        <a:cs typeface="+mn-cs"/>
      </a:defRPr>
    </a:lvl3pPr>
    <a:lvl4pPr marL="1371600" algn="l" defTabSz="914400" rtl="0" eaLnBrk="1" latinLnBrk="0" hangingPunct="1">
      <a:defRPr lang="en-GB" sz="1800" kern="1200">
        <a:solidFill>
          <a:schemeClr val="tx1"/>
        </a:solidFill>
        <a:latin typeface="+mn-lt"/>
        <a:ea typeface="+mn-ea"/>
        <a:cs typeface="+mn-cs"/>
      </a:defRPr>
    </a:lvl4pPr>
    <a:lvl5pPr marL="1828800" algn="l" defTabSz="914400" rtl="0" eaLnBrk="1" latinLnBrk="0" hangingPunct="1">
      <a:defRPr lang="en-GB" sz="1800" kern="1200">
        <a:solidFill>
          <a:schemeClr val="tx1"/>
        </a:solidFill>
        <a:latin typeface="+mn-lt"/>
        <a:ea typeface="+mn-ea"/>
        <a:cs typeface="+mn-cs"/>
      </a:defRPr>
    </a:lvl5pPr>
    <a:lvl6pPr marL="2286000" algn="l" defTabSz="914400" rtl="0" eaLnBrk="1" latinLnBrk="0" hangingPunct="1">
      <a:defRPr lang="en-GB" sz="1800" kern="1200">
        <a:solidFill>
          <a:schemeClr val="tx1"/>
        </a:solidFill>
        <a:latin typeface="+mn-lt"/>
        <a:ea typeface="+mn-ea"/>
        <a:cs typeface="+mn-cs"/>
      </a:defRPr>
    </a:lvl6pPr>
    <a:lvl7pPr marL="2743200" algn="l" defTabSz="914400" rtl="0" eaLnBrk="1" latinLnBrk="0" hangingPunct="1">
      <a:defRPr lang="en-GB" sz="1800" kern="1200">
        <a:solidFill>
          <a:schemeClr val="tx1"/>
        </a:solidFill>
        <a:latin typeface="+mn-lt"/>
        <a:ea typeface="+mn-ea"/>
        <a:cs typeface="+mn-cs"/>
      </a:defRPr>
    </a:lvl7pPr>
    <a:lvl8pPr marL="3200400" algn="l" defTabSz="914400" rtl="0" eaLnBrk="1" latinLnBrk="0" hangingPunct="1">
      <a:defRPr lang="en-GB" sz="1800" kern="1200">
        <a:solidFill>
          <a:schemeClr val="tx1"/>
        </a:solidFill>
        <a:latin typeface="+mn-lt"/>
        <a:ea typeface="+mn-ea"/>
        <a:cs typeface="+mn-cs"/>
      </a:defRPr>
    </a:lvl8pPr>
    <a:lvl9pPr marL="3657600" algn="l" defTabSz="914400" rtl="0" eaLnBrk="1" latinLnBrk="0" hangingPunct="1">
      <a:defRPr lang="en-GB"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646"/>
  </p:normalViewPr>
  <p:slideViewPr>
    <p:cSldViewPr snapToGrid="0" snapToObjects="1" showGuides="1">
      <p:cViewPr>
        <p:scale>
          <a:sx n="80" d="100"/>
          <a:sy n="80" d="100"/>
        </p:scale>
        <p:origin x="782" y="4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95" d="100"/>
          <a:sy n="95" d="100"/>
        </p:scale>
        <p:origin x="366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7371277-867B-4F79-B626-5D15310F0B2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lang="en-GB" sz="1200"/>
            </a:lvl1pPr>
          </a:lstStyle>
          <a:p>
            <a:pPr rtl="0"/>
            <a:endParaRPr lang="en-GB"/>
          </a:p>
        </p:txBody>
      </p:sp>
      <p:sp>
        <p:nvSpPr>
          <p:cNvPr id="3" name="Date Placeholder 2">
            <a:extLst>
              <a:ext uri="{FF2B5EF4-FFF2-40B4-BE49-F238E27FC236}">
                <a16:creationId xmlns:a16="http://schemas.microsoft.com/office/drawing/2014/main" id="{DD0F123B-AFBA-49F9-9E86-24F100D1F1E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lang="en-GB" sz="1200"/>
            </a:lvl1pPr>
          </a:lstStyle>
          <a:p>
            <a:pPr rtl="0"/>
            <a:fld id="{4DC31BE2-E78D-4ABE-8EDB-4AD36DF398A3}" type="datetimeFigureOut">
              <a:rPr lang="en-GB" smtClean="0"/>
              <a:t>06/05/2025</a:t>
            </a:fld>
            <a:endParaRPr lang="en-GB"/>
          </a:p>
        </p:txBody>
      </p:sp>
      <p:sp>
        <p:nvSpPr>
          <p:cNvPr id="4" name="Footer Placeholder 3">
            <a:extLst>
              <a:ext uri="{FF2B5EF4-FFF2-40B4-BE49-F238E27FC236}">
                <a16:creationId xmlns:a16="http://schemas.microsoft.com/office/drawing/2014/main" id="{6C879063-21AE-4790-85A4-50D17E2D826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lang="en-GB" sz="1200"/>
            </a:lvl1pPr>
          </a:lstStyle>
          <a:p>
            <a:pPr rtl="0"/>
            <a:endParaRPr lang="en-GB"/>
          </a:p>
        </p:txBody>
      </p:sp>
      <p:sp>
        <p:nvSpPr>
          <p:cNvPr id="5" name="Slide Number Placeholder 4">
            <a:extLst>
              <a:ext uri="{FF2B5EF4-FFF2-40B4-BE49-F238E27FC236}">
                <a16:creationId xmlns:a16="http://schemas.microsoft.com/office/drawing/2014/main" id="{F29F5F78-3D9C-4E5F-A866-96C1DD86FEA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lang="en-GB" sz="1200"/>
            </a:lvl1pPr>
          </a:lstStyle>
          <a:p>
            <a:pPr rtl="0"/>
            <a:fld id="{463FF618-F07E-477B-AA5D-612E7A56D407}" type="slidenum">
              <a:rPr lang="en-GB" smtClean="0"/>
              <a:t>‹#›</a:t>
            </a:fld>
            <a:endParaRPr lang="en-GB"/>
          </a:p>
        </p:txBody>
      </p:sp>
    </p:spTree>
    <p:extLst>
      <p:ext uri="{BB962C8B-B14F-4D97-AF65-F5344CB8AC3E}">
        <p14:creationId xmlns:p14="http://schemas.microsoft.com/office/powerpoint/2010/main" val="192533178"/>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2.png>
</file>

<file path=ppt/media/image3.jp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lang="en-GB" sz="1200"/>
            </a:lvl1pPr>
          </a:lstStyle>
          <a:p>
            <a:pPr rtl="0"/>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lang="en-GB" sz="1200"/>
            </a:lvl1pPr>
          </a:lstStyle>
          <a:p>
            <a:pPr rtl="0"/>
            <a:fld id="{D4B3339F-6CEA-4641-BE08-40DAFD6FCF25}" type="datetimeFigureOut">
              <a:rPr lang="en-GB" smtClean="0"/>
              <a:t>06/05/2025</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defPPr>
              <a:defRPr lang="en-GB"/>
            </a:defPPr>
          </a:lstStyle>
          <a:p>
            <a:pPr rtl="0"/>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defPPr>
              <a:defRPr lang="en-GB"/>
            </a:def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lang="en-GB" sz="1200"/>
            </a:lvl1pPr>
          </a:lstStyle>
          <a:p>
            <a:pPr rtl="0"/>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lang="en-GB" sz="1200"/>
            </a:lvl1pPr>
          </a:lstStyle>
          <a:p>
            <a:pPr rtl="0"/>
            <a:fld id="{DEF75CB5-5666-5049-9AE0-38EFD385C21E}" type="slidenum">
              <a:rPr lang="en-GB" smtClean="0"/>
              <a:t>‹#›</a:t>
            </a:fld>
            <a:endParaRPr lang="en-GB"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lang="en-GB" sz="1200" kern="1200">
        <a:solidFill>
          <a:schemeClr val="tx1"/>
        </a:solidFill>
        <a:latin typeface="+mn-lt"/>
        <a:ea typeface="+mn-ea"/>
        <a:cs typeface="+mn-cs"/>
      </a:defRPr>
    </a:lvl1pPr>
    <a:lvl2pPr marL="457200" algn="l" defTabSz="914400" rtl="0" eaLnBrk="1" latinLnBrk="0" hangingPunct="1">
      <a:defRPr lang="en-GB" sz="1200" kern="1200">
        <a:solidFill>
          <a:schemeClr val="tx1"/>
        </a:solidFill>
        <a:latin typeface="+mn-lt"/>
        <a:ea typeface="+mn-ea"/>
        <a:cs typeface="+mn-cs"/>
      </a:defRPr>
    </a:lvl2pPr>
    <a:lvl3pPr marL="914400" algn="l" defTabSz="914400" rtl="0" eaLnBrk="1" latinLnBrk="0" hangingPunct="1">
      <a:defRPr lang="en-GB" sz="1200" kern="1200">
        <a:solidFill>
          <a:schemeClr val="tx1"/>
        </a:solidFill>
        <a:latin typeface="+mn-lt"/>
        <a:ea typeface="+mn-ea"/>
        <a:cs typeface="+mn-cs"/>
      </a:defRPr>
    </a:lvl3pPr>
    <a:lvl4pPr marL="1371600" algn="l" defTabSz="914400" rtl="0" eaLnBrk="1" latinLnBrk="0" hangingPunct="1">
      <a:defRPr lang="en-GB" sz="1200" kern="1200">
        <a:solidFill>
          <a:schemeClr val="tx1"/>
        </a:solidFill>
        <a:latin typeface="+mn-lt"/>
        <a:ea typeface="+mn-ea"/>
        <a:cs typeface="+mn-cs"/>
      </a:defRPr>
    </a:lvl4pPr>
    <a:lvl5pPr marL="1828800" algn="l" defTabSz="914400" rtl="0" eaLnBrk="1" latinLnBrk="0" hangingPunct="1">
      <a:defRPr lang="en-GB" sz="1200" kern="1200">
        <a:solidFill>
          <a:schemeClr val="tx1"/>
        </a:solidFill>
        <a:latin typeface="+mn-lt"/>
        <a:ea typeface="+mn-ea"/>
        <a:cs typeface="+mn-cs"/>
      </a:defRPr>
    </a:lvl5pPr>
    <a:lvl6pPr marL="2286000" algn="l" defTabSz="914400" rtl="0" eaLnBrk="1" latinLnBrk="0" hangingPunct="1">
      <a:defRPr lang="en-GB" sz="1200" kern="1200">
        <a:solidFill>
          <a:schemeClr val="tx1"/>
        </a:solidFill>
        <a:latin typeface="+mn-lt"/>
        <a:ea typeface="+mn-ea"/>
        <a:cs typeface="+mn-cs"/>
      </a:defRPr>
    </a:lvl6pPr>
    <a:lvl7pPr marL="2743200" algn="l" defTabSz="914400" rtl="0" eaLnBrk="1" latinLnBrk="0" hangingPunct="1">
      <a:defRPr lang="en-GB" sz="1200" kern="1200">
        <a:solidFill>
          <a:schemeClr val="tx1"/>
        </a:solidFill>
        <a:latin typeface="+mn-lt"/>
        <a:ea typeface="+mn-ea"/>
        <a:cs typeface="+mn-cs"/>
      </a:defRPr>
    </a:lvl7pPr>
    <a:lvl8pPr marL="3200400" algn="l" defTabSz="914400" rtl="0" eaLnBrk="1" latinLnBrk="0" hangingPunct="1">
      <a:defRPr lang="en-GB" sz="1200" kern="1200">
        <a:solidFill>
          <a:schemeClr val="tx1"/>
        </a:solidFill>
        <a:latin typeface="+mn-lt"/>
        <a:ea typeface="+mn-ea"/>
        <a:cs typeface="+mn-cs"/>
      </a:defRPr>
    </a:lvl8pPr>
    <a:lvl9pPr marL="3657600" algn="l" defTabSz="914400" rtl="0" eaLnBrk="1" latinLnBrk="0" hangingPunct="1">
      <a:defRPr lang="en-GB"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EF75CB5-5666-5049-9AE0-38EFD385C21E}" type="slidenum">
              <a:rPr lang="en-GB" smtClean="0"/>
              <a:t>1</a:t>
            </a:fld>
            <a:endParaRPr lang="en-GB"/>
          </a:p>
        </p:txBody>
      </p:sp>
    </p:spTree>
    <p:extLst>
      <p:ext uri="{BB962C8B-B14F-4D97-AF65-F5344CB8AC3E}">
        <p14:creationId xmlns:p14="http://schemas.microsoft.com/office/powerpoint/2010/main" val="25790903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EF75CB5-5666-5049-9AE0-38EFD385C21E}" type="slidenum">
              <a:rPr lang="en-GB" smtClean="0"/>
              <a:t>2</a:t>
            </a:fld>
            <a:endParaRPr lang="en-GB"/>
          </a:p>
        </p:txBody>
      </p:sp>
    </p:spTree>
    <p:extLst>
      <p:ext uri="{BB962C8B-B14F-4D97-AF65-F5344CB8AC3E}">
        <p14:creationId xmlns:p14="http://schemas.microsoft.com/office/powerpoint/2010/main" val="29138051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defPPr>
              <a:defRPr lang="en-GB"/>
            </a:defPPr>
          </a:lstStyle>
          <a:p>
            <a:pPr rtl="0"/>
            <a:endParaRPr lang="en-GB"/>
          </a:p>
        </p:txBody>
      </p:sp>
      <p:sp>
        <p:nvSpPr>
          <p:cNvPr id="4" name="Slide Number Placeholder 3"/>
          <p:cNvSpPr>
            <a:spLocks noGrp="1"/>
          </p:cNvSpPr>
          <p:nvPr>
            <p:ph type="sldNum" sz="quarter" idx="5"/>
          </p:nvPr>
        </p:nvSpPr>
        <p:spPr/>
        <p:txBody>
          <a:bodyPr rtlCol="0"/>
          <a:lstStyle>
            <a:defPPr>
              <a:defRPr lang="en-GB"/>
            </a:defPPr>
          </a:lstStyle>
          <a:p>
            <a:pPr rtl="0"/>
            <a:fld id="{DEF75CB5-5666-5049-9AE0-38EFD385C21E}" type="slidenum">
              <a:rPr lang="en-GB" smtClean="0"/>
              <a:t>3</a:t>
            </a:fld>
            <a:endParaRPr lang="en-GB"/>
          </a:p>
        </p:txBody>
      </p:sp>
    </p:spTree>
    <p:extLst>
      <p:ext uri="{BB962C8B-B14F-4D97-AF65-F5344CB8AC3E}">
        <p14:creationId xmlns:p14="http://schemas.microsoft.com/office/powerpoint/2010/main" val="31774183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EF75CB5-5666-5049-9AE0-38EFD385C21E}" type="slidenum">
              <a:rPr lang="en-GB" smtClean="0"/>
              <a:t>4</a:t>
            </a:fld>
            <a:endParaRPr lang="en-GB"/>
          </a:p>
        </p:txBody>
      </p:sp>
    </p:spTree>
    <p:extLst>
      <p:ext uri="{BB962C8B-B14F-4D97-AF65-F5344CB8AC3E}">
        <p14:creationId xmlns:p14="http://schemas.microsoft.com/office/powerpoint/2010/main" val="33987524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EF75CB5-5666-5049-9AE0-38EFD385C21E}" type="slidenum">
              <a:rPr lang="en-GB" smtClean="0"/>
              <a:t>5</a:t>
            </a:fld>
            <a:endParaRPr lang="en-GB"/>
          </a:p>
        </p:txBody>
      </p:sp>
    </p:spTree>
    <p:extLst>
      <p:ext uri="{BB962C8B-B14F-4D97-AF65-F5344CB8AC3E}">
        <p14:creationId xmlns:p14="http://schemas.microsoft.com/office/powerpoint/2010/main" val="34739417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rtl="0"/>
            <a:fld id="{DEF75CB5-5666-5049-9AE0-38EFD385C21E}" type="slidenum">
              <a:rPr lang="en-GB" smtClean="0"/>
              <a:t>6</a:t>
            </a:fld>
            <a:endParaRPr lang="en-GB"/>
          </a:p>
        </p:txBody>
      </p:sp>
    </p:spTree>
    <p:extLst>
      <p:ext uri="{BB962C8B-B14F-4D97-AF65-F5344CB8AC3E}">
        <p14:creationId xmlns:p14="http://schemas.microsoft.com/office/powerpoint/2010/main" val="4858710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defPPr>
              <a:defRPr lang="en-GB"/>
            </a:defPPr>
          </a:lstStyle>
          <a:p>
            <a:pPr rtl="0"/>
            <a:endParaRPr lang="en-GB"/>
          </a:p>
        </p:txBody>
      </p:sp>
      <p:sp>
        <p:nvSpPr>
          <p:cNvPr id="4" name="Slide Number Placeholder 3"/>
          <p:cNvSpPr>
            <a:spLocks noGrp="1"/>
          </p:cNvSpPr>
          <p:nvPr>
            <p:ph type="sldNum" sz="quarter" idx="5"/>
          </p:nvPr>
        </p:nvSpPr>
        <p:spPr/>
        <p:txBody>
          <a:bodyPr rtlCol="0"/>
          <a:lstStyle>
            <a:defPPr>
              <a:defRPr lang="en-GB"/>
            </a:defPPr>
          </a:lstStyle>
          <a:p>
            <a:pPr rtl="0"/>
            <a:fld id="{DEF75CB5-5666-5049-9AE0-38EFD385C21E}" type="slidenum">
              <a:rPr lang="en-GB" smtClean="0"/>
              <a:t>9</a:t>
            </a:fld>
            <a:endParaRPr lang="en-GB"/>
          </a:p>
        </p:txBody>
      </p:sp>
    </p:spTree>
    <p:extLst>
      <p:ext uri="{BB962C8B-B14F-4D97-AF65-F5344CB8AC3E}">
        <p14:creationId xmlns:p14="http://schemas.microsoft.com/office/powerpoint/2010/main" val="998932515"/>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ised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rtlCol="0">
            <a:noAutofit/>
          </a:bodyPr>
          <a:lstStyle>
            <a:lvl1pPr algn="ctr">
              <a:defRPr lang="en-GB" sz="6000" kern="1200" spc="2200" baseline="0">
                <a:solidFill>
                  <a:schemeClr val="accent5"/>
                </a:solidFill>
              </a:defRPr>
            </a:lvl1pPr>
          </a:lstStyle>
          <a:p>
            <a:pPr rtl="0"/>
            <a:r>
              <a:rPr lang="en-GB"/>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rtlCol="0">
            <a:noAutofit/>
          </a:bodyPr>
          <a:lstStyle>
            <a:lvl1pPr marL="0" indent="0" algn="ctr">
              <a:buNone/>
              <a:defRPr lang="en-GB"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lang="en-GB" sz="2000"/>
            </a:lvl2pPr>
            <a:lvl3pPr marL="914400" indent="0" algn="ctr">
              <a:buNone/>
              <a:defRPr lang="en-GB" sz="1800"/>
            </a:lvl3pPr>
            <a:lvl4pPr marL="1371600" indent="0" algn="ctr">
              <a:buNone/>
              <a:defRPr lang="en-GB" sz="1600"/>
            </a:lvl4pPr>
            <a:lvl5pPr marL="1828800" indent="0" algn="ctr">
              <a:buNone/>
              <a:defRPr lang="en-GB" sz="1600"/>
            </a:lvl5pPr>
            <a:lvl6pPr marL="2286000" indent="0" algn="ctr">
              <a:buNone/>
              <a:defRPr lang="en-GB" sz="1600"/>
            </a:lvl6pPr>
            <a:lvl7pPr marL="2743200" indent="0" algn="ctr">
              <a:buNone/>
              <a:defRPr lang="en-GB" sz="1600"/>
            </a:lvl7pPr>
            <a:lvl8pPr marL="3200400" indent="0" algn="ctr">
              <a:buNone/>
              <a:defRPr lang="en-GB" sz="1600"/>
            </a:lvl8pPr>
            <a:lvl9pPr marL="3657600" indent="0" algn="ctr">
              <a:buNone/>
              <a:defRPr lang="en-GB" sz="1600"/>
            </a:lvl9pPr>
          </a:lstStyle>
          <a:p>
            <a:pPr rtl="0"/>
            <a:r>
              <a:rPr lang="en-GB"/>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rtlCol="0" anchor="ctr" anchorCtr="0">
            <a:noAutofit/>
          </a:bodyPr>
          <a:lstStyle>
            <a:lvl1pPr marL="0" indent="0" algn="ctr">
              <a:lnSpc>
                <a:spcPct val="60000"/>
              </a:lnSpc>
              <a:buNone/>
              <a:defRPr lang="en-GB" sz="2000" b="0" i="0" spc="300">
                <a:solidFill>
                  <a:schemeClr val="bg1"/>
                </a:solidFill>
                <a:latin typeface="+mn-lt"/>
                <a:cs typeface="Arial" panose="020B0604020202020204" pitchFamily="34" charset="0"/>
              </a:defRPr>
            </a:lvl1pPr>
          </a:lstStyle>
          <a:p>
            <a:pPr lvl="0" rtl="0"/>
            <a:r>
              <a:rPr lang="en-GB"/>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rtlCol="0" anchor="b">
            <a:noAutofit/>
          </a:bodyPr>
          <a:lstStyle>
            <a:defPPr>
              <a:defRPr lang="en-GB"/>
            </a:defPPr>
          </a:lstStyle>
          <a:p>
            <a:pPr rtl="0"/>
            <a:r>
              <a:rPr lang="en-GB"/>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rtlCol="0">
            <a:noAutofit/>
          </a:bodyPr>
          <a:lstStyle>
            <a:lvl1pPr>
              <a:lnSpc>
                <a:spcPct val="140000"/>
              </a:lnSpc>
              <a:defRPr lang="en-GB" sz="2000"/>
            </a:lvl1pPr>
          </a:lstStyle>
          <a:p>
            <a:pPr lvl="0" rtl="0"/>
            <a:r>
              <a:rPr lang="en-US"/>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rtlCol="0"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lang="en-GB"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lang="en-GB"/>
            </a:pPr>
            <a:r>
              <a:rPr lang="en-GB">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lang="en-GB"/>
            </a:pPr>
            <a:r>
              <a:rPr lang="en-GB">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lang="en-GB"/>
            </a:pPr>
            <a:r>
              <a:rPr lang="en-GB">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lang="en-GB"/>
            </a:pPr>
            <a:endParaRPr lang="en-GB" dirty="0">
              <a:solidFill>
                <a:schemeClr val="bg1"/>
              </a:solidFill>
            </a:endParaRPr>
          </a:p>
          <a:p>
            <a:pPr rtl="0"/>
            <a:endParaRPr lang="en-GB" dirty="0">
              <a:solidFill>
                <a:schemeClr val="bg1"/>
              </a:solidFill>
            </a:endParaRPr>
          </a:p>
          <a:p>
            <a:pPr rtl="0"/>
            <a:endParaRPr lang="en-GB"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rtlCol="0">
            <a:noAutofit/>
          </a:bodyPr>
          <a:lstStyle>
            <a:lvl1pPr algn="ctr">
              <a:defRPr lang="en-GB" spc="0"/>
            </a:lvl1pPr>
          </a:lstStyle>
          <a:p>
            <a:pPr rtl="0"/>
            <a:r>
              <a:rPr lang="en-US"/>
              <a:t>Click to edit Master title style</a:t>
            </a:r>
            <a:endParaRPr lang="en-GB"/>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rtlCol="0" anchor="t">
            <a:noAutofit/>
          </a:bodyPr>
          <a:lstStyle>
            <a:lvl1pPr marL="0" indent="0" algn="ctr">
              <a:lnSpc>
                <a:spcPct val="140000"/>
              </a:lnSpc>
              <a:buFontTx/>
              <a:buNone/>
              <a:defRPr lang="en-GB" sz="1600">
                <a:solidFill>
                  <a:schemeClr val="bg1"/>
                </a:solidFill>
                <a:latin typeface="+mn-lt"/>
                <a:cs typeface="Arial" panose="020B0604020202020204" pitchFamily="34" charset="0"/>
              </a:defRPr>
            </a:lvl1pPr>
          </a:lstStyle>
          <a:p>
            <a:pPr rtl="0"/>
            <a:r>
              <a:rPr lang="en-GB">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rtlCol="0" anchor="ctr">
            <a:noAutofit/>
          </a:bodyPr>
          <a:lstStyle>
            <a:lvl1pPr algn="ctr">
              <a:defRPr lang="en-GB" sz="2000"/>
            </a:lvl1pPr>
          </a:lstStyle>
          <a:p>
            <a:pPr lvl="0" rtl="0"/>
            <a:r>
              <a:rPr lang="en-US"/>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rtlCol="0" anchor="ctr">
            <a:noAutofit/>
          </a:bodyPr>
          <a:lstStyle>
            <a:lvl1pPr algn="ctr">
              <a:defRPr lang="en-GB" sz="2000"/>
            </a:lvl1pPr>
          </a:lstStyle>
          <a:p>
            <a:pPr lvl="0" rtl="0"/>
            <a:r>
              <a:rPr lang="en-US"/>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rtlCol="0" anchor="ctr">
            <a:noAutofit/>
          </a:bodyPr>
          <a:lstStyle>
            <a:lvl1pPr algn="ctr">
              <a:defRPr lang="en-GB" sz="2000"/>
            </a:lvl1pPr>
          </a:lstStyle>
          <a:p>
            <a:pPr lvl="0" rtl="0"/>
            <a:r>
              <a:rPr lang="en-US"/>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rtlCol="0">
            <a:noAutofit/>
          </a:bodyPr>
          <a:lstStyle>
            <a:lvl1pPr algn="ctr">
              <a:defRPr lang="en-GB" spc="0"/>
            </a:lvl1pPr>
          </a:lstStyle>
          <a:p>
            <a:pPr rtl="0"/>
            <a:r>
              <a:rPr lang="en-US"/>
              <a:t>Click to edit Master title style</a:t>
            </a:r>
            <a:endParaRPr lang="en-GB"/>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rtlCol="0" anchor="ctr">
            <a:noAutofit/>
          </a:bodyPr>
          <a:lstStyle>
            <a:lvl1pPr>
              <a:defRPr lang="en-GB" sz="2000" spc="300"/>
            </a:lvl1pPr>
          </a:lstStyle>
          <a:p>
            <a:pPr lvl="0" rtl="0"/>
            <a:r>
              <a:rPr lang="en-GB"/>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rtlCol="0" anchor="ctr">
            <a:noAutofit/>
          </a:bodyPr>
          <a:lstStyle>
            <a:lvl1pPr>
              <a:defRPr lang="en-GB" sz="2000" spc="300"/>
            </a:lvl1pPr>
          </a:lstStyle>
          <a:p>
            <a:pPr lvl="0" rtl="0"/>
            <a:r>
              <a:rPr lang="en-GB"/>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rtlCol="0"/>
          <a:lstStyle>
            <a:lvl1pPr marL="283464" indent="-283464">
              <a:buClr>
                <a:schemeClr val="accent6"/>
              </a:buClr>
              <a:buFont typeface="Arial" panose="020B0604020202020204" pitchFamily="34" charset="0"/>
              <a:buChar char="•"/>
              <a:defRPr lang="en-GB" sz="1600" spc="200" baseline="0">
                <a:solidFill>
                  <a:schemeClr val="bg1"/>
                </a:solidFill>
                <a:latin typeface="+mn-lt"/>
              </a:defRPr>
            </a:lvl1pPr>
            <a:lvl2pPr marL="566928" indent="-283464">
              <a:defRPr lang="en-GB" sz="1600"/>
            </a:lvl2pPr>
            <a:lvl3pPr marL="859536" indent="-283464">
              <a:defRPr lang="en-GB" sz="1600"/>
            </a:lvl3pPr>
            <a:lvl4pPr marL="1152144">
              <a:defRPr lang="en-GB" sz="1600"/>
            </a:lvl4pPr>
          </a:lstStyle>
          <a:p>
            <a:pPr lvl="0" rtl="0"/>
            <a:r>
              <a:rPr lang="en-US"/>
              <a:t>Click to edit Master text styles</a:t>
            </a:r>
          </a:p>
          <a:p>
            <a:pPr lvl="1" rtl="0"/>
            <a:r>
              <a:rPr lang="en-US"/>
              <a:t>Second level</a:t>
            </a:r>
          </a:p>
          <a:p>
            <a:pPr lvl="2" rtl="0"/>
            <a:r>
              <a:rPr lang="en-US"/>
              <a:t>Third level</a:t>
            </a:r>
          </a:p>
          <a:p>
            <a:pPr lvl="3" rtl="0"/>
            <a:r>
              <a:rPr lang="en-US"/>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rtlCol="0"/>
          <a:lstStyle>
            <a:lvl1pPr marL="283464" indent="-283464">
              <a:buClr>
                <a:schemeClr val="accent6"/>
              </a:buClr>
              <a:buFont typeface="Arial" panose="020B0604020202020204" pitchFamily="34" charset="0"/>
              <a:buChar char="•"/>
              <a:defRPr lang="en-GB" sz="1600" spc="200" baseline="0">
                <a:solidFill>
                  <a:schemeClr val="bg1"/>
                </a:solidFill>
                <a:latin typeface="+mn-lt"/>
              </a:defRPr>
            </a:lvl1pPr>
            <a:lvl2pPr marL="566928" indent="-283464">
              <a:defRPr lang="en-GB" sz="1600"/>
            </a:lvl2pPr>
            <a:lvl3pPr marL="859536" indent="-283464">
              <a:defRPr lang="en-GB" sz="1600"/>
            </a:lvl3pPr>
            <a:lvl4pPr marL="1152144">
              <a:defRPr lang="en-GB" sz="1600"/>
            </a:lvl4pPr>
          </a:lstStyle>
          <a:p>
            <a:pPr lvl="0" rtl="0"/>
            <a:r>
              <a:rPr lang="en-US"/>
              <a:t>Click to edit Master text styles</a:t>
            </a:r>
          </a:p>
          <a:p>
            <a:pPr lvl="1" rtl="0"/>
            <a:r>
              <a:rPr lang="en-US"/>
              <a:t>Second level</a:t>
            </a:r>
          </a:p>
          <a:p>
            <a:pPr lvl="2" rtl="0"/>
            <a:r>
              <a:rPr lang="en-US"/>
              <a:t>Third level</a:t>
            </a:r>
          </a:p>
          <a:p>
            <a:pPr lvl="3" rtl="0"/>
            <a:r>
              <a:rPr lang="en-US"/>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rtlCol="0">
            <a:noAutofit/>
          </a:bodyPr>
          <a:lstStyle>
            <a:defPPr>
              <a:defRPr lang="en-GB"/>
            </a:def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rtlCol="0">
            <a:noAutofit/>
          </a:bodyPr>
          <a:lstStyle>
            <a:lvl1pPr algn="ctr">
              <a:defRPr lang="en-GB" spc="0"/>
            </a:lvl1pPr>
          </a:lstStyle>
          <a:p>
            <a:pPr rtl="0"/>
            <a:r>
              <a:rPr lang="en-US"/>
              <a:t>Click to edit Master title style</a:t>
            </a:r>
            <a:endParaRPr lang="en-GB"/>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rtlCol="0" anchor="ctr">
            <a:noAutofit/>
          </a:bodyPr>
          <a:lstStyle>
            <a:lvl1pPr algn="ctr" rtl="0" fontAlgn="base">
              <a:defRPr lang="en-GB"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GB" b="0" i="0">
                <a:solidFill>
                  <a:srgbClr val="201F1E"/>
                </a:solidFill>
                <a:effectLst/>
                <a:latin typeface="Calibri" panose="020F0502020204030204" pitchFamily="34" charset="0"/>
              </a:rPr>
              <a:t>Click to insert image or graphic here</a:t>
            </a:r>
            <a:endParaRPr lang="en-GB"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rtlCol="0">
            <a:noAutofit/>
          </a:bodyPr>
          <a:lstStyle>
            <a:lvl1pPr algn="ctr">
              <a:defRPr lang="en-GB" spc="0"/>
            </a:lvl1pPr>
          </a:lstStyle>
          <a:p>
            <a:pPr rtl="0"/>
            <a:r>
              <a:rPr lang="en-US"/>
              <a:t>Click to edit Master title style</a:t>
            </a:r>
            <a:endParaRPr lang="en-GB"/>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rtlCol="0">
            <a:noAutofit/>
          </a:bodyPr>
          <a:lstStyle>
            <a:lvl1pPr algn="ctr">
              <a:defRPr lang="en-GB" spc="0"/>
            </a:lvl1pPr>
          </a:lstStyle>
          <a:p>
            <a:pPr rtl="0"/>
            <a:r>
              <a:rPr lang="en-US"/>
              <a:t>Click to edit Master title style</a:t>
            </a:r>
            <a:endParaRPr lang="en-GB"/>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rtlCol="0">
            <a:noAutofit/>
          </a:bodyPr>
          <a:lstStyle>
            <a:lvl1pPr>
              <a:defRPr lang="en-GB" sz="1800"/>
            </a:lvl1pPr>
            <a:lvl2pPr>
              <a:defRPr lang="en-GB" sz="1600"/>
            </a:lvl2pPr>
            <a:lvl3pPr>
              <a:defRPr lang="en-GB" sz="1400"/>
            </a:lvl3pPr>
            <a:lvl4pPr>
              <a:defRPr lang="en-GB" sz="1200"/>
            </a:lvl4pPr>
            <a:lvl5pPr>
              <a:defRPr lang="en-GB" sz="12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rtlCol="0">
            <a:noAutofit/>
          </a:bodyPr>
          <a:lstStyle>
            <a:lvl1pPr>
              <a:defRPr lang="en-GB" sz="1800"/>
            </a:lvl1pPr>
            <a:lvl2pPr>
              <a:defRPr lang="en-GB" sz="1600"/>
            </a:lvl2pPr>
            <a:lvl3pPr>
              <a:defRPr lang="en-GB" sz="1400"/>
            </a:lvl3pPr>
            <a:lvl4pPr>
              <a:defRPr lang="en-GB" sz="1200"/>
            </a:lvl4pPr>
            <a:lvl5pPr>
              <a:defRPr lang="en-GB" sz="12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rtlCol="0">
            <a:noAutofit/>
          </a:bodyPr>
          <a:lstStyle>
            <a:lvl1pPr>
              <a:defRPr lang="en-GB" sz="1800"/>
            </a:lvl1pPr>
            <a:lvl2pPr>
              <a:defRPr lang="en-GB" sz="1600"/>
            </a:lvl2pPr>
            <a:lvl3pPr>
              <a:defRPr lang="en-GB" sz="1400"/>
            </a:lvl3pPr>
            <a:lvl4pPr>
              <a:defRPr lang="en-GB" sz="1200"/>
            </a:lvl4pPr>
            <a:lvl5pPr>
              <a:defRPr lang="en-GB" sz="12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rtlCol="0" anchor="ctr">
            <a:noAutofit/>
          </a:bodyPr>
          <a:lstStyle>
            <a:lvl1pPr marL="0" indent="0" algn="ctr">
              <a:lnSpc>
                <a:spcPct val="100000"/>
              </a:lnSpc>
              <a:buFontTx/>
              <a:buNone/>
              <a:defRPr lang="en-GB" sz="1600">
                <a:solidFill>
                  <a:schemeClr val="bg1"/>
                </a:solidFill>
                <a:latin typeface="Arial Nova" panose="020B0504020202020204" pitchFamily="34" charset="0"/>
              </a:defRPr>
            </a:lvl1pPr>
          </a:lstStyle>
          <a:p>
            <a:pPr rtl="0"/>
            <a:r>
              <a:rPr lang="en-GB">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defPPr>
              <a:defRPr lang="en-GB"/>
            </a:defPPr>
          </a:lstStyle>
          <a:p>
            <a:pPr rtl="0"/>
            <a:endParaRPr lang="en-GB"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rtlCol="0">
            <a:noAutofit/>
          </a:bodyPr>
          <a:lstStyle>
            <a:lvl1pPr algn="ctr">
              <a:defRPr lang="en-GB" spc="0"/>
            </a:lvl1pPr>
          </a:lstStyle>
          <a:p>
            <a:pPr rtl="0"/>
            <a:r>
              <a:rPr lang="en-US"/>
              <a:t>Click to edit Master title style</a:t>
            </a:r>
            <a:endParaRPr lang="en-GB"/>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rtlCol="0">
            <a:noAutofit/>
          </a:bodyPr>
          <a:lstStyle>
            <a:lvl1pPr>
              <a:defRPr lang="en-GB" sz="1800"/>
            </a:lvl1pPr>
            <a:lvl2pPr>
              <a:defRPr lang="en-GB" sz="1600"/>
            </a:lvl2pPr>
            <a:lvl3pPr>
              <a:defRPr lang="en-GB" sz="1400"/>
            </a:lvl3pPr>
            <a:lvl4pPr>
              <a:defRPr lang="en-GB" sz="1200"/>
            </a:lvl4pPr>
            <a:lvl5pPr>
              <a:defRPr lang="en-GB" sz="12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rtlCol="0" anchor="ctr">
            <a:noAutofit/>
          </a:bodyPr>
          <a:lstStyle>
            <a:lvl1pPr algn="ctr">
              <a:defRPr lang="en-GB" sz="1800">
                <a:solidFill>
                  <a:schemeClr val="tx1"/>
                </a:solidFill>
              </a:defRPr>
            </a:lvl1pPr>
          </a:lstStyle>
          <a:p>
            <a:pPr rtl="0"/>
            <a:r>
              <a:rPr lang="en-US"/>
              <a:t>Click icon to add picture</a:t>
            </a:r>
            <a:endParaRPr lang="en-GB" dirty="0"/>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en-GB"/>
            </a:defPPr>
          </a:lstStyle>
          <a:p>
            <a:pPr rtl="0"/>
            <a:endParaRPr lang="en-GB"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en-GB"/>
            </a:defPPr>
          </a:lstStyle>
          <a:p>
            <a:pPr algn="ctr" rtl="0"/>
            <a:endParaRPr lang="en-GB"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rtlCol="0" anchor="b">
            <a:noAutofit/>
          </a:bodyPr>
          <a:lstStyle>
            <a:defPPr>
              <a:defRPr lang="en-GB"/>
            </a:defPPr>
          </a:lstStyle>
          <a:p>
            <a:pPr rtl="0"/>
            <a:r>
              <a:rPr lang="en-GB"/>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rtlCol="0">
            <a:noAutofit/>
          </a:bodyPr>
          <a:lstStyle>
            <a:lvl1pPr>
              <a:lnSpc>
                <a:spcPct val="100000"/>
              </a:lnSpc>
              <a:defRPr lang="en-GB" sz="1600">
                <a:solidFill>
                  <a:schemeClr val="bg1"/>
                </a:solidFill>
                <a:latin typeface="+mn-lt"/>
              </a:defRPr>
            </a:lvl1pPr>
          </a:lstStyle>
          <a:p>
            <a:pPr lvl="0" rtl="0"/>
            <a:r>
              <a:rPr lang="en-US"/>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rtlCol="0">
            <a:noAutofit/>
          </a:bodyPr>
          <a:lstStyle>
            <a:lvl1pPr algn="l">
              <a:defRPr lang="en-GB" sz="1200" spc="0">
                <a:solidFill>
                  <a:schemeClr val="bg1"/>
                </a:solidFill>
              </a:defRPr>
            </a:lvl1pPr>
          </a:lstStyle>
          <a:p>
            <a:pPr rtl="0"/>
            <a:r>
              <a:rPr lang="en-GB"/>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rtlCol="0">
            <a:noAutofit/>
          </a:bodyPr>
          <a:lstStyle>
            <a:lvl1pPr>
              <a:defRPr lang="en-GB" sz="1200">
                <a:solidFill>
                  <a:schemeClr val="bg1"/>
                </a:solidFill>
              </a:defRPr>
            </a:lvl1pPr>
          </a:lstStyle>
          <a:p>
            <a:pPr rtl="0"/>
            <a:fld id="{FE024F78-56A6-7740-B68D-8D4D026EDF3F}" type="slidenum">
              <a:rPr lang="en-GB" smtClean="0"/>
              <a:pPr/>
              <a:t>‹#›</a:t>
            </a:fld>
            <a:endParaRPr lang="en-GB"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en-GB"/>
            </a:defPPr>
          </a:lstStyle>
          <a:p>
            <a:pPr rtl="0"/>
            <a:endParaRPr lang="en-GB" dirty="0"/>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defPPr>
              <a:defRPr lang="en-GB"/>
            </a:defPPr>
          </a:lstStyle>
          <a:p>
            <a:pPr rtl="0"/>
            <a:r>
              <a:rPr lang="en-US"/>
              <a:t>Click to edit Master title style</a:t>
            </a:r>
            <a:endParaRPr lang="en-GB"/>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defPPr>
              <a:defRPr lang="en-GB"/>
            </a:def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lang="en-GB" sz="1200">
                <a:solidFill>
                  <a:schemeClr val="bg1"/>
                </a:solidFill>
                <a:latin typeface="+mj-lt"/>
                <a:cs typeface="Biome" panose="020B0503030204020804" pitchFamily="34" charset="0"/>
              </a:defRPr>
            </a:lvl1pPr>
          </a:lstStyle>
          <a:p>
            <a:pPr rtl="0"/>
            <a:endParaRPr lang="en-GB"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lang="en-GB" sz="1200">
                <a:solidFill>
                  <a:schemeClr val="bg1"/>
                </a:solidFill>
                <a:latin typeface="+mj-lt"/>
                <a:cs typeface="Biome" panose="020B0503030204020804" pitchFamily="34" charset="0"/>
              </a:defRPr>
            </a:lvl1pPr>
          </a:lstStyle>
          <a:p>
            <a:pPr rtl="0"/>
            <a:r>
              <a:rPr lang="en-GB"/>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lang="en-GB" sz="1200">
                <a:solidFill>
                  <a:schemeClr val="bg1"/>
                </a:solidFill>
                <a:latin typeface="+mj-lt"/>
                <a:cs typeface="Biome" panose="020B0503030204020804" pitchFamily="34" charset="0"/>
              </a:defRPr>
            </a:lvl1pPr>
          </a:lstStyle>
          <a:p>
            <a:pPr rtl="0"/>
            <a:fld id="{FE024F78-56A6-7740-B68D-8D4D026EDF3F}" type="slidenum">
              <a:rPr lang="en-GB" smtClean="0"/>
              <a:pPr/>
              <a:t>‹#›</a:t>
            </a:fld>
            <a:endParaRPr lang="en-GB"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lang="en-GB"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p:bodyStyle>
    <p:otherStyle>
      <a:defPPr>
        <a:defRPr lang="en-GB"/>
      </a:defPPr>
      <a:lvl1pPr marL="0" algn="l" defTabSz="914400" rtl="0" eaLnBrk="1" latinLnBrk="0" hangingPunct="1">
        <a:defRPr lang="en-GB" sz="1800" kern="1200">
          <a:solidFill>
            <a:schemeClr val="tx1"/>
          </a:solidFill>
          <a:latin typeface="+mn-lt"/>
          <a:ea typeface="+mn-ea"/>
          <a:cs typeface="+mn-cs"/>
        </a:defRPr>
      </a:lvl1pPr>
      <a:lvl2pPr marL="457200" algn="l" defTabSz="914400" rtl="0" eaLnBrk="1" latinLnBrk="0" hangingPunct="1">
        <a:defRPr lang="en-GB" sz="1800" kern="1200">
          <a:solidFill>
            <a:schemeClr val="tx1"/>
          </a:solidFill>
          <a:latin typeface="+mn-lt"/>
          <a:ea typeface="+mn-ea"/>
          <a:cs typeface="+mn-cs"/>
        </a:defRPr>
      </a:lvl2pPr>
      <a:lvl3pPr marL="914400" algn="l" defTabSz="914400" rtl="0" eaLnBrk="1" latinLnBrk="0" hangingPunct="1">
        <a:defRPr lang="en-GB" sz="1800" kern="1200">
          <a:solidFill>
            <a:schemeClr val="tx1"/>
          </a:solidFill>
          <a:latin typeface="+mn-lt"/>
          <a:ea typeface="+mn-ea"/>
          <a:cs typeface="+mn-cs"/>
        </a:defRPr>
      </a:lvl3pPr>
      <a:lvl4pPr marL="1371600" algn="l" defTabSz="914400" rtl="0" eaLnBrk="1" latinLnBrk="0" hangingPunct="1">
        <a:defRPr lang="en-GB" sz="1800" kern="1200">
          <a:solidFill>
            <a:schemeClr val="tx1"/>
          </a:solidFill>
          <a:latin typeface="+mn-lt"/>
          <a:ea typeface="+mn-ea"/>
          <a:cs typeface="+mn-cs"/>
        </a:defRPr>
      </a:lvl4pPr>
      <a:lvl5pPr marL="1828800" algn="l" defTabSz="914400" rtl="0" eaLnBrk="1" latinLnBrk="0" hangingPunct="1">
        <a:defRPr lang="en-GB" sz="1800" kern="1200">
          <a:solidFill>
            <a:schemeClr val="tx1"/>
          </a:solidFill>
          <a:latin typeface="+mn-lt"/>
          <a:ea typeface="+mn-ea"/>
          <a:cs typeface="+mn-cs"/>
        </a:defRPr>
      </a:lvl5pPr>
      <a:lvl6pPr marL="2286000" algn="l" defTabSz="914400" rtl="0" eaLnBrk="1" latinLnBrk="0" hangingPunct="1">
        <a:defRPr lang="en-GB" sz="1800" kern="1200">
          <a:solidFill>
            <a:schemeClr val="tx1"/>
          </a:solidFill>
          <a:latin typeface="+mn-lt"/>
          <a:ea typeface="+mn-ea"/>
          <a:cs typeface="+mn-cs"/>
        </a:defRPr>
      </a:lvl6pPr>
      <a:lvl7pPr marL="2743200" algn="l" defTabSz="914400" rtl="0" eaLnBrk="1" latinLnBrk="0" hangingPunct="1">
        <a:defRPr lang="en-GB" sz="1800" kern="1200">
          <a:solidFill>
            <a:schemeClr val="tx1"/>
          </a:solidFill>
          <a:latin typeface="+mn-lt"/>
          <a:ea typeface="+mn-ea"/>
          <a:cs typeface="+mn-cs"/>
        </a:defRPr>
      </a:lvl7pPr>
      <a:lvl8pPr marL="3200400" algn="l" defTabSz="914400" rtl="0" eaLnBrk="1" latinLnBrk="0" hangingPunct="1">
        <a:defRPr lang="en-GB" sz="1800" kern="1200">
          <a:solidFill>
            <a:schemeClr val="tx1"/>
          </a:solidFill>
          <a:latin typeface="+mn-lt"/>
          <a:ea typeface="+mn-ea"/>
          <a:cs typeface="+mn-cs"/>
        </a:defRPr>
      </a:lvl8pPr>
      <a:lvl9pPr marL="3657600" algn="l" defTabSz="914400" rtl="0" eaLnBrk="1" latinLnBrk="0" hangingPunct="1">
        <a:defRPr lang="en-GB"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ZaherFaruk04/ZF---Programming-Quantum-Computers" TargetMode="External"/><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hyperlink" Target="https://quantum.ibm.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p:txBody>
          <a:bodyPr rtlCol="0"/>
          <a:lstStyle>
            <a:defPPr>
              <a:defRPr lang="en-GB"/>
            </a:defPPr>
          </a:lstStyle>
          <a:p>
            <a:pPr rtl="0"/>
            <a:r>
              <a:rPr lang="en-GB" dirty="0"/>
              <a:t>Investigation on Quantum Computers</a:t>
            </a:r>
          </a:p>
        </p:txBody>
      </p:sp>
      <p:sp>
        <p:nvSpPr>
          <p:cNvPr id="3" name="Text Placeholder 2">
            <a:extLst>
              <a:ext uri="{FF2B5EF4-FFF2-40B4-BE49-F238E27FC236}">
                <a16:creationId xmlns:a16="http://schemas.microsoft.com/office/drawing/2014/main" id="{B8DDCA66-AFF2-6563-D886-02501959F735}"/>
              </a:ext>
            </a:extLst>
          </p:cNvPr>
          <p:cNvSpPr>
            <a:spLocks noGrp="1"/>
          </p:cNvSpPr>
          <p:nvPr>
            <p:ph type="body" sz="quarter" idx="10"/>
          </p:nvPr>
        </p:nvSpPr>
        <p:spPr/>
        <p:txBody>
          <a:bodyPr rtlCol="0"/>
          <a:lstStyle>
            <a:defPPr>
              <a:defRPr lang="en-GB"/>
            </a:defPPr>
          </a:lstStyle>
          <a:p>
            <a:pPr rtl="0"/>
            <a:r>
              <a:rPr lang="en-GB" dirty="0"/>
              <a:t>Zaher Mohammed Faruk</a:t>
            </a:r>
          </a:p>
        </p:txBody>
      </p:sp>
    </p:spTree>
    <p:extLst>
      <p:ext uri="{BB962C8B-B14F-4D97-AF65-F5344CB8AC3E}">
        <p14:creationId xmlns:p14="http://schemas.microsoft.com/office/powerpoint/2010/main" val="24980314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rtlCol="0"/>
          <a:lstStyle>
            <a:defPPr>
              <a:defRPr lang="en-GB"/>
            </a:defPPr>
          </a:lstStyle>
          <a:p>
            <a:pPr rtl="0"/>
            <a:r>
              <a:rPr lang="en-GB" dirty="0"/>
              <a:t>Introduction </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p:txBody>
          <a:bodyPr rtlCol="0"/>
          <a:lstStyle>
            <a:defPPr>
              <a:defRPr lang="en-GB"/>
            </a:defPPr>
          </a:lstStyle>
          <a:p>
            <a:pPr rtl="0"/>
            <a:r>
              <a:rPr lang="en-GB" dirty="0"/>
              <a:t>What is this project? </a:t>
            </a:r>
          </a:p>
          <a:p>
            <a:pPr rtl="0"/>
            <a:endParaRPr lang="en-GB" dirty="0"/>
          </a:p>
          <a:p>
            <a:pPr rtl="0"/>
            <a:endParaRPr lang="en-GB" dirty="0"/>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03661" y="3040569"/>
            <a:ext cx="7511074" cy="2241805"/>
          </a:xfrm>
        </p:spPr>
        <p:txBody>
          <a:bodyPr rtlCol="0"/>
          <a:lstStyle>
            <a:defPPr>
              <a:defRPr lang="en-GB"/>
            </a:defPPr>
          </a:lstStyle>
          <a:p>
            <a:pPr marL="0" indent="0" rtl="0">
              <a:buNone/>
            </a:pPr>
            <a:r>
              <a:rPr lang="en-US" sz="1400" dirty="0">
                <a:latin typeface="+mj-lt"/>
              </a:rPr>
              <a:t>This investigation takes a look at two quantum computing technologies: IBM Quantum's superconducting qubits and Xanadu's photonic quantum processors. It tests both platforms using Quadratic Unconstrained Binary </a:t>
            </a:r>
            <a:r>
              <a:rPr lang="en-US" sz="1400" dirty="0" err="1">
                <a:latin typeface="+mj-lt"/>
              </a:rPr>
              <a:t>Optimisation</a:t>
            </a:r>
            <a:r>
              <a:rPr lang="en-US" sz="1400" dirty="0">
                <a:latin typeface="+mj-lt"/>
              </a:rPr>
              <a:t> (QUBO) problems - a common type of problem used to evaluate quantum computers. The goal is to understand how well each system performs in terms of speed, accuracy, and reliability. By comparing these two different quantum approaches, this study sheds light on what each technology does best, the challenges they face, and where they could be practically useful. Ultimately, this helps point the way forward for future quantum computing research and development [1].</a:t>
            </a:r>
            <a:endParaRPr lang="en-GB" sz="1400" dirty="0">
              <a:latin typeface="+mj-lt"/>
            </a:endParaRPr>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a:xfrm>
            <a:off x="110263" y="6408760"/>
            <a:ext cx="4114800" cy="365125"/>
          </a:xfrm>
        </p:spPr>
        <p:txBody>
          <a:bodyPr rtlCol="0"/>
          <a:lstStyle>
            <a:defPPr>
              <a:defRPr lang="en-GB"/>
            </a:defPPr>
          </a:lstStyle>
          <a:p>
            <a:pPr rtl="0"/>
            <a:r>
              <a:rPr lang="en-GB" dirty="0"/>
              <a:t>The Project</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a:t>2</a:t>
            </a:fld>
            <a:endParaRPr lang="en-GB" dirty="0"/>
          </a:p>
        </p:txBody>
      </p:sp>
    </p:spTree>
    <p:extLst>
      <p:ext uri="{BB962C8B-B14F-4D97-AF65-F5344CB8AC3E}">
        <p14:creationId xmlns:p14="http://schemas.microsoft.com/office/powerpoint/2010/main" val="2249031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rtlCol="0"/>
          <a:lstStyle>
            <a:defPPr>
              <a:defRPr lang="en-GB"/>
            </a:defPPr>
          </a:lstStyle>
          <a:p>
            <a:pPr rtl="0"/>
            <a:r>
              <a:rPr lang="en-GB" dirty="0"/>
              <a:t>Quantum Computing Systems</a:t>
            </a:r>
          </a:p>
        </p:txBody>
      </p:sp>
      <p:sp>
        <p:nvSpPr>
          <p:cNvPr id="28" name="Text Placeholder 27">
            <a:extLst>
              <a:ext uri="{FF2B5EF4-FFF2-40B4-BE49-F238E27FC236}">
                <a16:creationId xmlns:a16="http://schemas.microsoft.com/office/drawing/2014/main" id="{197F046A-7911-3E0E-7D88-A57CF0028A0A}"/>
              </a:ext>
            </a:extLst>
          </p:cNvPr>
          <p:cNvSpPr>
            <a:spLocks noGrp="1"/>
          </p:cNvSpPr>
          <p:nvPr>
            <p:ph type="body" sz="quarter" idx="33"/>
          </p:nvPr>
        </p:nvSpPr>
        <p:spPr/>
        <p:txBody>
          <a:bodyPr rtlCol="0"/>
          <a:lstStyle>
            <a:defPPr>
              <a:defRPr lang="en-GB"/>
            </a:defPPr>
          </a:lstStyle>
          <a:p>
            <a:pPr marL="0" indent="0">
              <a:buNone/>
            </a:pPr>
            <a:r>
              <a:rPr lang="en-GB" dirty="0"/>
              <a:t>IBM Quantum</a:t>
            </a:r>
          </a:p>
        </p:txBody>
      </p:sp>
      <p:sp>
        <p:nvSpPr>
          <p:cNvPr id="30" name="Text Placeholder 29">
            <a:extLst>
              <a:ext uri="{FF2B5EF4-FFF2-40B4-BE49-F238E27FC236}">
                <a16:creationId xmlns:a16="http://schemas.microsoft.com/office/drawing/2014/main" id="{A63CC359-8A44-9313-ADA5-3E961D2CC84F}"/>
              </a:ext>
            </a:extLst>
          </p:cNvPr>
          <p:cNvSpPr>
            <a:spLocks noGrp="1"/>
          </p:cNvSpPr>
          <p:nvPr>
            <p:ph type="body" sz="quarter" idx="34"/>
          </p:nvPr>
        </p:nvSpPr>
        <p:spPr>
          <a:xfrm>
            <a:off x="8468033" y="3366084"/>
            <a:ext cx="2587137" cy="1721355"/>
          </a:xfrm>
        </p:spPr>
        <p:txBody>
          <a:bodyPr rtlCol="0"/>
          <a:lstStyle>
            <a:defPPr>
              <a:defRPr lang="en-GB"/>
            </a:defPPr>
          </a:lstStyle>
          <a:p>
            <a:pPr rtl="0"/>
            <a:r>
              <a:rPr lang="en-GB" dirty="0"/>
              <a:t>Xanadu Quantum Technologies</a:t>
            </a:r>
          </a:p>
        </p:txBody>
      </p:sp>
      <p:sp>
        <p:nvSpPr>
          <p:cNvPr id="10" name="Footer Placeholder 9">
            <a:extLst>
              <a:ext uri="{FF2B5EF4-FFF2-40B4-BE49-F238E27FC236}">
                <a16:creationId xmlns:a16="http://schemas.microsoft.com/office/drawing/2014/main" id="{DD2A3633-9718-8A40-B15C-581BB873165D}"/>
              </a:ext>
            </a:extLst>
          </p:cNvPr>
          <p:cNvSpPr>
            <a:spLocks noGrp="1"/>
          </p:cNvSpPr>
          <p:nvPr>
            <p:ph type="ftr" sz="quarter" idx="11"/>
          </p:nvPr>
        </p:nvSpPr>
        <p:spPr/>
        <p:txBody>
          <a:bodyPr rtlCol="0"/>
          <a:lstStyle>
            <a:defPPr>
              <a:defRPr lang="en-GB"/>
            </a:defPPr>
          </a:lstStyle>
          <a:p>
            <a:pPr rtl="0"/>
            <a:r>
              <a:rPr lang="en-GB" dirty="0"/>
              <a:t>Scientific findings</a:t>
            </a:r>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a:t>3</a:t>
            </a:fld>
            <a:endParaRPr lang="en-GB" dirty="0"/>
          </a:p>
        </p:txBody>
      </p:sp>
      <p:sp>
        <p:nvSpPr>
          <p:cNvPr id="3" name="Text Placeholder 31">
            <a:extLst>
              <a:ext uri="{FF2B5EF4-FFF2-40B4-BE49-F238E27FC236}">
                <a16:creationId xmlns:a16="http://schemas.microsoft.com/office/drawing/2014/main" id="{3DB2DABA-9EFA-FC6D-50D6-0493014B4A51}"/>
              </a:ext>
            </a:extLst>
          </p:cNvPr>
          <p:cNvSpPr>
            <a:spLocks noGrp="1"/>
          </p:cNvSpPr>
          <p:nvPr>
            <p:ph type="body" sz="quarter" idx="35"/>
          </p:nvPr>
        </p:nvSpPr>
        <p:spPr>
          <a:xfrm>
            <a:off x="4802429" y="3566652"/>
            <a:ext cx="2587137" cy="1721355"/>
          </a:xfrm>
        </p:spPr>
        <p:txBody>
          <a:bodyPr rtlCol="0"/>
          <a:lstStyle>
            <a:defPPr>
              <a:defRPr lang="en-GB"/>
            </a:defPPr>
          </a:lstStyle>
          <a:p>
            <a:r>
              <a:rPr lang="en-GB" dirty="0">
                <a:solidFill>
                  <a:schemeClr val="bg1"/>
                </a:solidFill>
              </a:rPr>
              <a:t>The two systems tested in this investigation</a:t>
            </a:r>
          </a:p>
          <a:p>
            <a:pPr rtl="0"/>
            <a:endParaRPr lang="en-GB" dirty="0"/>
          </a:p>
        </p:txBody>
      </p:sp>
    </p:spTree>
    <p:extLst>
      <p:ext uri="{BB962C8B-B14F-4D97-AF65-F5344CB8AC3E}">
        <p14:creationId xmlns:p14="http://schemas.microsoft.com/office/powerpoint/2010/main" val="39841822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rtlCol="0"/>
          <a:lstStyle>
            <a:defPPr>
              <a:defRPr lang="en-GB"/>
            </a:defPPr>
          </a:lstStyle>
          <a:p>
            <a:pPr rtl="0"/>
            <a:r>
              <a:rPr lang="en-GB" dirty="0"/>
              <a:t>IBM Quantum </a:t>
            </a:r>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626066" y="1805614"/>
            <a:ext cx="3953594" cy="509671"/>
          </a:xfrm>
        </p:spPr>
        <p:txBody>
          <a:bodyPr rtlCol="0"/>
          <a:lstStyle>
            <a:defPPr>
              <a:defRPr lang="en-GB"/>
            </a:defPPr>
          </a:lstStyle>
          <a:p>
            <a:pPr rtl="0"/>
            <a:r>
              <a:rPr lang="en-GB" dirty="0"/>
              <a:t>What IBM Quantum’s superconducting qubits?</a:t>
            </a:r>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626065" y="2602475"/>
            <a:ext cx="11172645" cy="3090401"/>
          </a:xfrm>
        </p:spPr>
        <p:txBody>
          <a:bodyPr rtlCol="0"/>
          <a:lstStyle>
            <a:defPPr>
              <a:defRPr lang="en-GB"/>
            </a:defPPr>
          </a:lstStyle>
          <a:p>
            <a:pPr marL="0" indent="0" rtl="0">
              <a:buNone/>
            </a:pPr>
            <a:r>
              <a:rPr lang="en-US" sz="1800" dirty="0">
                <a:latin typeface="+mj-lt"/>
              </a:rPr>
              <a:t>IBM Quantum's superconducting qubits are electronic circuits made from superconducting materials, which means they conduct electricity without resistance when cooled to incredibly low temperatures - close to absolute zero.</a:t>
            </a:r>
          </a:p>
          <a:p>
            <a:pPr marL="0" indent="0" rtl="0">
              <a:buNone/>
            </a:pPr>
            <a:endParaRPr lang="en-US" sz="1800" dirty="0">
              <a:latin typeface="+mj-lt"/>
            </a:endParaRPr>
          </a:p>
          <a:p>
            <a:pPr marL="0" indent="0" rtl="0">
              <a:buNone/>
            </a:pPr>
            <a:r>
              <a:rPr lang="en-US" sz="1800" dirty="0">
                <a:latin typeface="+mj-lt"/>
              </a:rPr>
              <a:t>At these ultra-cold temperatures (around 15 millikelvin), the qubits become stable enough to reliably hold and manipulate quantum information. This stability, called coherence, is crucial for quantum computing. It helps reduce common quantum errors, like losing information (energy relaxation) or becoming out of sync (dephasing). IBM uses these superconducting qubits because they're particularly good at running precise quantum operations using microwave pulses, which makes them ideal for complex quantum algorithms and simulations [2].</a:t>
            </a:r>
          </a:p>
          <a:p>
            <a:pPr marL="0" indent="0" rtl="0">
              <a:buNone/>
            </a:pPr>
            <a:endParaRPr lang="en-US" sz="1800" dirty="0">
              <a:latin typeface="+mj-lt"/>
            </a:endParaRPr>
          </a:p>
          <a:p>
            <a:pPr marL="0" indent="0" rtl="0">
              <a:buNone/>
            </a:pPr>
            <a:endParaRPr lang="en-US" sz="1800" dirty="0">
              <a:latin typeface="+mj-lt"/>
            </a:endParaRPr>
          </a:p>
          <a:p>
            <a:pPr marL="0" indent="0" rtl="0">
              <a:buNone/>
            </a:pPr>
            <a:endParaRPr lang="en-US" sz="1800" dirty="0">
              <a:latin typeface="+mj-lt"/>
            </a:endParaRPr>
          </a:p>
          <a:p>
            <a:pPr marL="0" indent="0" rtl="0">
              <a:buNone/>
            </a:pPr>
            <a:r>
              <a:rPr lang="en-US" sz="1800" dirty="0">
                <a:latin typeface="+mj-lt"/>
              </a:rPr>
              <a:t> [2] </a:t>
            </a:r>
          </a:p>
          <a:p>
            <a:pPr marL="0" indent="0" rtl="0">
              <a:buNone/>
            </a:pPr>
            <a:endParaRPr lang="en-GB" dirty="0"/>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p:txBody>
          <a:bodyPr rtlCol="0"/>
          <a:lstStyle>
            <a:defPPr>
              <a:defRPr lang="en-GB"/>
            </a:defPPr>
          </a:lstStyle>
          <a:p>
            <a:pPr rtl="0"/>
            <a:r>
              <a:rPr lang="en-GB" dirty="0"/>
              <a:t>Scientific findings</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a:t>4</a:t>
            </a:fld>
            <a:endParaRPr lang="en-GB" dirty="0"/>
          </a:p>
        </p:txBody>
      </p:sp>
    </p:spTree>
    <p:extLst>
      <p:ext uri="{BB962C8B-B14F-4D97-AF65-F5344CB8AC3E}">
        <p14:creationId xmlns:p14="http://schemas.microsoft.com/office/powerpoint/2010/main" val="3049025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rtlCol="0"/>
          <a:lstStyle>
            <a:defPPr>
              <a:defRPr lang="en-GB"/>
            </a:defPPr>
          </a:lstStyle>
          <a:p>
            <a:pPr rtl="0"/>
            <a:r>
              <a:rPr lang="en-GB" dirty="0"/>
              <a:t>Xanadu Quantum Technologies</a:t>
            </a:r>
          </a:p>
        </p:txBody>
      </p:sp>
      <p:sp>
        <p:nvSpPr>
          <p:cNvPr id="7" name="Footer Placeholder 6">
            <a:extLst>
              <a:ext uri="{FF2B5EF4-FFF2-40B4-BE49-F238E27FC236}">
                <a16:creationId xmlns:a16="http://schemas.microsoft.com/office/drawing/2014/main" id="{3F815E7E-2D0E-28B3-AD37-FA56078C38D0}"/>
              </a:ext>
            </a:extLst>
          </p:cNvPr>
          <p:cNvSpPr>
            <a:spLocks noGrp="1"/>
          </p:cNvSpPr>
          <p:nvPr>
            <p:ph type="ftr" sz="quarter" idx="11"/>
          </p:nvPr>
        </p:nvSpPr>
        <p:spPr/>
        <p:txBody>
          <a:bodyPr rtlCol="0"/>
          <a:lstStyle>
            <a:defPPr>
              <a:defRPr lang="en-GB"/>
            </a:defPPr>
          </a:lstStyle>
          <a:p>
            <a:pPr rtl="0"/>
            <a:r>
              <a:rPr lang="en-GB"/>
              <a:t>Scientific findings</a:t>
            </a:r>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a:t>5</a:t>
            </a:fld>
            <a:endParaRPr lang="en-GB" dirty="0"/>
          </a:p>
        </p:txBody>
      </p:sp>
      <p:sp>
        <p:nvSpPr>
          <p:cNvPr id="10" name="Text Placeholder 2">
            <a:extLst>
              <a:ext uri="{FF2B5EF4-FFF2-40B4-BE49-F238E27FC236}">
                <a16:creationId xmlns:a16="http://schemas.microsoft.com/office/drawing/2014/main" id="{BCEAAFA0-BAA9-C615-DFB5-FCE86E9BD9B8}"/>
              </a:ext>
            </a:extLst>
          </p:cNvPr>
          <p:cNvSpPr txBox="1">
            <a:spLocks/>
          </p:cNvSpPr>
          <p:nvPr/>
        </p:nvSpPr>
        <p:spPr>
          <a:xfrm>
            <a:off x="626066" y="1805614"/>
            <a:ext cx="3953594" cy="509671"/>
          </a:xfrm>
          <a:prstGeom prst="rect">
            <a:avLst/>
          </a:prstGeom>
        </p:spPr>
        <p:txBody>
          <a:bodyPr rtlCol="0"/>
          <a:lstStyle>
            <a:defPPr>
              <a:defRPr lang="en-GB"/>
            </a:defPPr>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a:lstStyle>
          <a:p>
            <a:r>
              <a:rPr lang="en-GB" sz="2000" dirty="0"/>
              <a:t>What are Xanadu’s Photonic Processors  ? </a:t>
            </a:r>
          </a:p>
        </p:txBody>
      </p:sp>
      <p:sp>
        <p:nvSpPr>
          <p:cNvPr id="11" name="Text Placeholder 2">
            <a:extLst>
              <a:ext uri="{FF2B5EF4-FFF2-40B4-BE49-F238E27FC236}">
                <a16:creationId xmlns:a16="http://schemas.microsoft.com/office/drawing/2014/main" id="{9CD892AE-64E3-F831-F983-E078D9CE58FE}"/>
              </a:ext>
            </a:extLst>
          </p:cNvPr>
          <p:cNvSpPr txBox="1">
            <a:spLocks/>
          </p:cNvSpPr>
          <p:nvPr/>
        </p:nvSpPr>
        <p:spPr>
          <a:xfrm>
            <a:off x="559390" y="2530786"/>
            <a:ext cx="11003959" cy="2241805"/>
          </a:xfrm>
          <a:prstGeom prst="rect">
            <a:avLst/>
          </a:prstGeom>
        </p:spPr>
        <p:txBody>
          <a:bodyPr rtlCol="0"/>
          <a:lstStyle>
            <a:defPPr>
              <a:defRPr lang="en-GB"/>
            </a:defPPr>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a:lstStyle>
          <a:p>
            <a:r>
              <a:rPr lang="en-US" sz="2000" dirty="0">
                <a:solidFill>
                  <a:schemeClr val="bg1"/>
                </a:solidFill>
              </a:rPr>
              <a:t>Xanadu’s photonic processors take a different approach to quantum computing by using particles of light - photons - instead of the more common superconducting qubits. </a:t>
            </a:r>
          </a:p>
          <a:p>
            <a:endParaRPr lang="en-US" sz="2000" dirty="0">
              <a:solidFill>
                <a:schemeClr val="bg1"/>
              </a:solidFill>
            </a:endParaRPr>
          </a:p>
          <a:p>
            <a:r>
              <a:rPr lang="en-US" sz="2000" dirty="0">
                <a:solidFill>
                  <a:schemeClr val="bg1"/>
                </a:solidFill>
              </a:rPr>
              <a:t>One of their biggest advantages is that they work at room temperature, which makes them easier to manage and potentially more scalable. These systems use special light pulses - known as squeezed light - and guide them through carefully designed optical circuits to carry out quantum calculations. With devices like Borealis and Aurora, Xanadu has shown that this light-based method can tackle complex problems efficiently, offering a promising and practical alternative in the race to build useful quantum computers. [3]</a:t>
            </a:r>
          </a:p>
          <a:p>
            <a:endParaRPr lang="en-US" dirty="0">
              <a:solidFill>
                <a:schemeClr val="bg1"/>
              </a:solidFill>
            </a:endParaRPr>
          </a:p>
        </p:txBody>
      </p:sp>
    </p:spTree>
    <p:extLst>
      <p:ext uri="{BB962C8B-B14F-4D97-AF65-F5344CB8AC3E}">
        <p14:creationId xmlns:p14="http://schemas.microsoft.com/office/powerpoint/2010/main" val="12506343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D57C4-CC71-1F01-828C-BC1B630951E6}"/>
              </a:ext>
            </a:extLst>
          </p:cNvPr>
          <p:cNvSpPr>
            <a:spLocks noGrp="1"/>
          </p:cNvSpPr>
          <p:nvPr>
            <p:ph type="title"/>
          </p:nvPr>
        </p:nvSpPr>
        <p:spPr/>
        <p:txBody>
          <a:bodyPr rtlCol="0"/>
          <a:lstStyle>
            <a:defPPr>
              <a:defRPr lang="en-GB"/>
            </a:defPPr>
          </a:lstStyle>
          <a:p>
            <a:pPr rtl="0"/>
            <a:r>
              <a:rPr lang="en-GB" dirty="0"/>
              <a:t>The QUBO Problem</a:t>
            </a:r>
          </a:p>
        </p:txBody>
      </p:sp>
      <p:sp>
        <p:nvSpPr>
          <p:cNvPr id="9" name="Footer Placeholder 8">
            <a:extLst>
              <a:ext uri="{FF2B5EF4-FFF2-40B4-BE49-F238E27FC236}">
                <a16:creationId xmlns:a16="http://schemas.microsoft.com/office/drawing/2014/main" id="{3BAFB881-6CC7-24B6-4281-0CDDE35B263A}"/>
              </a:ext>
            </a:extLst>
          </p:cNvPr>
          <p:cNvSpPr>
            <a:spLocks noGrp="1"/>
          </p:cNvSpPr>
          <p:nvPr>
            <p:ph type="ftr" sz="quarter" idx="11"/>
          </p:nvPr>
        </p:nvSpPr>
        <p:spPr/>
        <p:txBody>
          <a:bodyPr rtlCol="0"/>
          <a:lstStyle>
            <a:defPPr>
              <a:defRPr lang="en-GB"/>
            </a:defPPr>
          </a:lstStyle>
          <a:p>
            <a:pPr rtl="0"/>
            <a:r>
              <a:rPr lang="en-GB"/>
              <a:t>Scientific findings</a:t>
            </a:r>
          </a:p>
        </p:txBody>
      </p:sp>
      <p:sp>
        <p:nvSpPr>
          <p:cNvPr id="10" name="Slide Number Placeholder 9">
            <a:extLst>
              <a:ext uri="{FF2B5EF4-FFF2-40B4-BE49-F238E27FC236}">
                <a16:creationId xmlns:a16="http://schemas.microsoft.com/office/drawing/2014/main" id="{DCB56F7D-10E5-4575-22F0-CC7A883D6551}"/>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rtl="0"/>
              <a:t>6</a:t>
            </a:fld>
            <a:endParaRPr lang="en-GB" dirty="0"/>
          </a:p>
        </p:txBody>
      </p:sp>
      <p:sp>
        <p:nvSpPr>
          <p:cNvPr id="13" name="Text Placeholder 2">
            <a:extLst>
              <a:ext uri="{FF2B5EF4-FFF2-40B4-BE49-F238E27FC236}">
                <a16:creationId xmlns:a16="http://schemas.microsoft.com/office/drawing/2014/main" id="{11F9619E-E6F4-B8EA-733C-7E27D3BB08D7}"/>
              </a:ext>
            </a:extLst>
          </p:cNvPr>
          <p:cNvSpPr txBox="1">
            <a:spLocks/>
          </p:cNvSpPr>
          <p:nvPr/>
        </p:nvSpPr>
        <p:spPr>
          <a:xfrm>
            <a:off x="336405" y="1803675"/>
            <a:ext cx="6888665" cy="2241805"/>
          </a:xfrm>
          <a:prstGeom prst="rect">
            <a:avLst/>
          </a:prstGeom>
        </p:spPr>
        <p:txBody>
          <a:bodyPr rtlCol="0"/>
          <a:lstStyle>
            <a:defPPr>
              <a:defRPr lang="en-GB"/>
            </a:defPPr>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a:lstStyle>
          <a:p>
            <a:endParaRPr lang="en-US" sz="1800" dirty="0">
              <a:solidFill>
                <a:schemeClr val="bg1"/>
              </a:solidFill>
            </a:endParaRPr>
          </a:p>
        </p:txBody>
      </p:sp>
      <p:sp>
        <p:nvSpPr>
          <p:cNvPr id="3" name="Text Placeholder 2">
            <a:extLst>
              <a:ext uri="{FF2B5EF4-FFF2-40B4-BE49-F238E27FC236}">
                <a16:creationId xmlns:a16="http://schemas.microsoft.com/office/drawing/2014/main" id="{2B4EBAFC-5493-99D0-F365-E9BE74F960BE}"/>
              </a:ext>
            </a:extLst>
          </p:cNvPr>
          <p:cNvSpPr txBox="1">
            <a:spLocks/>
          </p:cNvSpPr>
          <p:nvPr/>
        </p:nvSpPr>
        <p:spPr>
          <a:xfrm>
            <a:off x="497611" y="1690688"/>
            <a:ext cx="3953594" cy="509671"/>
          </a:xfrm>
          <a:prstGeom prst="rect">
            <a:avLst/>
          </a:prstGeom>
        </p:spPr>
        <p:txBody>
          <a:bodyPr rtlCol="0"/>
          <a:lstStyle>
            <a:defPPr>
              <a:defRPr lang="en-GB"/>
            </a:defPPr>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a:lstStyle>
          <a:p>
            <a:r>
              <a:rPr lang="en-GB" sz="2000" dirty="0"/>
              <a:t>What is the QUBO Problem? </a:t>
            </a:r>
          </a:p>
        </p:txBody>
      </p:sp>
      <mc:AlternateContent xmlns:mc="http://schemas.openxmlformats.org/markup-compatibility/2006">
        <mc:Choice xmlns:a14="http://schemas.microsoft.com/office/drawing/2010/main" Requires="a14">
          <p:sp>
            <p:nvSpPr>
              <p:cNvPr id="4" name="Text Placeholder 2">
                <a:extLst>
                  <a:ext uri="{FF2B5EF4-FFF2-40B4-BE49-F238E27FC236}">
                    <a16:creationId xmlns:a16="http://schemas.microsoft.com/office/drawing/2014/main" id="{697AEB6E-4069-AFD6-282C-2D4E1F3C8B4C}"/>
                  </a:ext>
                </a:extLst>
              </p:cNvPr>
              <p:cNvSpPr txBox="1">
                <a:spLocks/>
              </p:cNvSpPr>
              <p:nvPr/>
            </p:nvSpPr>
            <p:spPr>
              <a:xfrm>
                <a:off x="559390" y="2530786"/>
                <a:ext cx="11003959" cy="2241805"/>
              </a:xfrm>
              <a:prstGeom prst="rect">
                <a:avLst/>
              </a:prstGeom>
            </p:spPr>
            <p:txBody>
              <a:bodyPr rtlCol="0"/>
              <a:lstStyle>
                <a:defPPr>
                  <a:defRPr lang="en-GB"/>
                </a:defPPr>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a:lstStyle>
              <a:p>
                <a:r>
                  <a:rPr lang="en-US" sz="2000" dirty="0">
                    <a:solidFill>
                      <a:schemeClr val="bg1"/>
                    </a:solidFill>
                  </a:rPr>
                  <a:t>The QUBO (Quadratic Unconstrained Binary </a:t>
                </a:r>
                <a:r>
                  <a:rPr lang="en-US" sz="2000" dirty="0" err="1">
                    <a:solidFill>
                      <a:schemeClr val="bg1"/>
                    </a:solidFill>
                  </a:rPr>
                  <a:t>Optimisation</a:t>
                </a:r>
                <a:r>
                  <a:rPr lang="en-US" sz="2000" dirty="0">
                    <a:solidFill>
                      <a:schemeClr val="bg1"/>
                    </a:solidFill>
                  </a:rPr>
                  <a:t>) problem is a type of mathematical problem where the goal is to find the best combination of binary variables - either 0 or 1 - that </a:t>
                </a:r>
                <a:r>
                  <a:rPr lang="en-US" sz="2000" dirty="0" err="1">
                    <a:solidFill>
                      <a:schemeClr val="bg1"/>
                    </a:solidFill>
                  </a:rPr>
                  <a:t>minimises</a:t>
                </a:r>
                <a:r>
                  <a:rPr lang="en-US" sz="2000" dirty="0">
                    <a:solidFill>
                      <a:schemeClr val="bg1"/>
                    </a:solidFill>
                  </a:rPr>
                  <a:t> a given quadratic function. It’s widely used in </a:t>
                </a:r>
                <a:r>
                  <a:rPr lang="en-US" sz="2000" dirty="0" err="1">
                    <a:solidFill>
                      <a:schemeClr val="bg1"/>
                    </a:solidFill>
                  </a:rPr>
                  <a:t>optimisation</a:t>
                </a:r>
                <a:r>
                  <a:rPr lang="en-US" sz="2000" dirty="0">
                    <a:solidFill>
                      <a:schemeClr val="bg1"/>
                    </a:solidFill>
                  </a:rPr>
                  <a:t> tasks such as scheduling, finance, and machine learning. The basic form of the QUBO equation is:</a:t>
                </a:r>
              </a:p>
              <a:p>
                <a14:m>
                  <m:oMathPara xmlns:m="http://schemas.openxmlformats.org/officeDocument/2006/math">
                    <m:oMathParaPr>
                      <m:jc m:val="centerGroup"/>
                    </m:oMathParaPr>
                    <m:oMath xmlns:m="http://schemas.openxmlformats.org/officeDocument/2006/math">
                      <m:r>
                        <m:rPr>
                          <m:sty m:val="p"/>
                        </m:rPr>
                        <a:rPr lang="en-GB" sz="2000">
                          <a:solidFill>
                            <a:schemeClr val="bg1"/>
                          </a:solidFill>
                          <a:latin typeface="Cambria Math" panose="02040503050406030204" pitchFamily="18" charset="0"/>
                        </a:rPr>
                        <m:t>f</m:t>
                      </m:r>
                      <m:r>
                        <a:rPr lang="en-GB" sz="2000" b="0" i="0" smtClean="0">
                          <a:solidFill>
                            <a:schemeClr val="bg1"/>
                          </a:solidFill>
                          <a:latin typeface="Cambria Math" panose="02040503050406030204" pitchFamily="18" charset="0"/>
                        </a:rPr>
                        <m:t>(</m:t>
                      </m:r>
                      <m:r>
                        <m:rPr>
                          <m:sty m:val="p"/>
                        </m:rPr>
                        <a:rPr lang="en-GB" sz="2000" b="0" i="0" smtClean="0">
                          <a:solidFill>
                            <a:schemeClr val="bg1"/>
                          </a:solidFill>
                          <a:latin typeface="Cambria Math" panose="02040503050406030204" pitchFamily="18" charset="0"/>
                        </a:rPr>
                        <m:t>x</m:t>
                      </m:r>
                      <m:r>
                        <a:rPr lang="en-GB" sz="2000" b="0" i="0" smtClean="0">
                          <a:solidFill>
                            <a:schemeClr val="bg1"/>
                          </a:solidFill>
                          <a:latin typeface="Cambria Math" panose="02040503050406030204" pitchFamily="18" charset="0"/>
                        </a:rPr>
                        <m:t>)</m:t>
                      </m:r>
                      <m:r>
                        <a:rPr lang="en-US" sz="2000" i="1" smtClean="0">
                          <a:solidFill>
                            <a:schemeClr val="bg1"/>
                          </a:solidFill>
                          <a:latin typeface="Cambria Math" panose="02040503050406030204" pitchFamily="18" charset="0"/>
                        </a:rPr>
                        <m:t>=</m:t>
                      </m:r>
                      <m:sSup>
                        <m:sSupPr>
                          <m:ctrlPr>
                            <a:rPr lang="en-US" sz="2000" i="1" smtClean="0">
                              <a:solidFill>
                                <a:schemeClr val="bg1"/>
                              </a:solidFill>
                              <a:latin typeface="Cambria Math" panose="02040503050406030204" pitchFamily="18" charset="0"/>
                            </a:rPr>
                          </m:ctrlPr>
                        </m:sSupPr>
                        <m:e>
                          <m:r>
                            <a:rPr lang="en-GB" sz="2000" b="0" i="1" smtClean="0">
                              <a:solidFill>
                                <a:schemeClr val="bg1"/>
                              </a:solidFill>
                              <a:latin typeface="Cambria Math" panose="02040503050406030204" pitchFamily="18" charset="0"/>
                            </a:rPr>
                            <m:t>𝑥</m:t>
                          </m:r>
                        </m:e>
                        <m:sup>
                          <m:r>
                            <a:rPr lang="en-GB" sz="2000" b="0" i="1" smtClean="0">
                              <a:solidFill>
                                <a:schemeClr val="bg1"/>
                              </a:solidFill>
                              <a:latin typeface="Cambria Math" panose="02040503050406030204" pitchFamily="18" charset="0"/>
                            </a:rPr>
                            <m:t>𝑇</m:t>
                          </m:r>
                        </m:sup>
                      </m:sSup>
                      <m:r>
                        <a:rPr lang="en-GB" sz="2000" b="0" i="1" smtClean="0">
                          <a:solidFill>
                            <a:schemeClr val="bg1"/>
                          </a:solidFill>
                          <a:latin typeface="Cambria Math" panose="02040503050406030204" pitchFamily="18" charset="0"/>
                        </a:rPr>
                        <m:t>𝑄𝑥</m:t>
                      </m:r>
                    </m:oMath>
                  </m:oMathPara>
                </a14:m>
                <a:endParaRPr lang="en-US" sz="2000" dirty="0">
                  <a:solidFill>
                    <a:schemeClr val="bg1"/>
                  </a:solidFill>
                </a:endParaRPr>
              </a:p>
              <a:p>
                <a:pPr marL="342900" indent="-342900">
                  <a:buFontTx/>
                  <a:buChar char="-"/>
                </a:pPr>
                <a:r>
                  <a:rPr lang="en-US" sz="2000" dirty="0">
                    <a:solidFill>
                      <a:schemeClr val="bg1"/>
                    </a:solidFill>
                  </a:rPr>
                  <a:t>Q is the symmetric matrix</a:t>
                </a:r>
              </a:p>
              <a:p>
                <a:pPr marL="342900" indent="-342900">
                  <a:buFontTx/>
                  <a:buChar char="-"/>
                </a:pPr>
                <a:r>
                  <a:rPr lang="en-US" sz="2000" dirty="0">
                    <a:solidFill>
                      <a:schemeClr val="bg1"/>
                    </a:solidFill>
                  </a:rPr>
                  <a:t>X is the vector of binary variables </a:t>
                </a:r>
              </a:p>
              <a:p>
                <a:r>
                  <a:rPr lang="en-US" sz="2000" dirty="0">
                    <a:solidFill>
                      <a:schemeClr val="bg1"/>
                    </a:solidFill>
                  </a:rPr>
                  <a:t>[6]</a:t>
                </a:r>
              </a:p>
              <a:p>
                <a:endParaRPr lang="en-US" dirty="0">
                  <a:solidFill>
                    <a:schemeClr val="bg1"/>
                  </a:solidFill>
                </a:endParaRPr>
              </a:p>
            </p:txBody>
          </p:sp>
        </mc:Choice>
        <mc:Fallback>
          <p:sp>
            <p:nvSpPr>
              <p:cNvPr id="4" name="Text Placeholder 2">
                <a:extLst>
                  <a:ext uri="{FF2B5EF4-FFF2-40B4-BE49-F238E27FC236}">
                    <a16:creationId xmlns:a16="http://schemas.microsoft.com/office/drawing/2014/main" id="{697AEB6E-4069-AFD6-282C-2D4E1F3C8B4C}"/>
                  </a:ext>
                </a:extLst>
              </p:cNvPr>
              <p:cNvSpPr txBox="1">
                <a:spLocks noRot="1" noChangeAspect="1" noMove="1" noResize="1" noEditPoints="1" noAdjustHandles="1" noChangeArrowheads="1" noChangeShapeType="1" noTextEdit="1"/>
              </p:cNvSpPr>
              <p:nvPr/>
            </p:nvSpPr>
            <p:spPr>
              <a:xfrm>
                <a:off x="559390" y="2530786"/>
                <a:ext cx="11003959" cy="2241805"/>
              </a:xfrm>
              <a:prstGeom prst="rect">
                <a:avLst/>
              </a:prstGeom>
              <a:blipFill>
                <a:blip r:embed="rId3"/>
                <a:stretch>
                  <a:fillRect l="-720" t="-2717" b="-36141"/>
                </a:stretch>
              </a:blipFill>
            </p:spPr>
            <p:txBody>
              <a:bodyPr/>
              <a:lstStyle/>
              <a:p>
                <a:r>
                  <a:rPr lang="en-GB">
                    <a:noFill/>
                  </a:rPr>
                  <a:t> </a:t>
                </a:r>
              </a:p>
            </p:txBody>
          </p:sp>
        </mc:Fallback>
      </mc:AlternateContent>
    </p:spTree>
    <p:extLst>
      <p:ext uri="{BB962C8B-B14F-4D97-AF65-F5344CB8AC3E}">
        <p14:creationId xmlns:p14="http://schemas.microsoft.com/office/powerpoint/2010/main" val="21255180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F9073D6F-0DD7-B374-A849-69390EAB1C6C}"/>
              </a:ext>
            </a:extLst>
          </p:cNvPr>
          <p:cNvSpPr>
            <a:spLocks noGrp="1"/>
          </p:cNvSpPr>
          <p:nvPr>
            <p:ph type="ftr" sz="quarter" idx="11"/>
          </p:nvPr>
        </p:nvSpPr>
        <p:spPr/>
        <p:txBody>
          <a:bodyPr/>
          <a:lstStyle/>
          <a:p>
            <a:pPr rtl="0"/>
            <a:r>
              <a:rPr lang="en-GB"/>
              <a:t>Scientific findings</a:t>
            </a:r>
          </a:p>
        </p:txBody>
      </p:sp>
      <p:sp>
        <p:nvSpPr>
          <p:cNvPr id="6" name="Slide Number Placeholder 5">
            <a:extLst>
              <a:ext uri="{FF2B5EF4-FFF2-40B4-BE49-F238E27FC236}">
                <a16:creationId xmlns:a16="http://schemas.microsoft.com/office/drawing/2014/main" id="{45A5621B-8072-B508-D1C3-E14A170077AC}"/>
              </a:ext>
            </a:extLst>
          </p:cNvPr>
          <p:cNvSpPr>
            <a:spLocks noGrp="1"/>
          </p:cNvSpPr>
          <p:nvPr>
            <p:ph type="sldNum" sz="quarter" idx="12"/>
          </p:nvPr>
        </p:nvSpPr>
        <p:spPr/>
        <p:txBody>
          <a:bodyPr/>
          <a:lstStyle/>
          <a:p>
            <a:pPr rtl="0"/>
            <a:fld id="{FE024F78-56A6-7740-B68D-8D4D026EDF3F}" type="slidenum">
              <a:rPr lang="en-GB" smtClean="0"/>
              <a:pPr rtl="0"/>
              <a:t>7</a:t>
            </a:fld>
            <a:endParaRPr lang="en-GB" dirty="0"/>
          </a:p>
        </p:txBody>
      </p:sp>
      <p:graphicFrame>
        <p:nvGraphicFramePr>
          <p:cNvPr id="7" name="Table 6">
            <a:extLst>
              <a:ext uri="{FF2B5EF4-FFF2-40B4-BE49-F238E27FC236}">
                <a16:creationId xmlns:a16="http://schemas.microsoft.com/office/drawing/2014/main" id="{CC29EB47-E3D9-6BF2-4E77-F4D44B187595}"/>
              </a:ext>
            </a:extLst>
          </p:cNvPr>
          <p:cNvGraphicFramePr>
            <a:graphicFrameLocks noGrp="1"/>
          </p:cNvGraphicFramePr>
          <p:nvPr>
            <p:extLst>
              <p:ext uri="{D42A27DB-BD31-4B8C-83A1-F6EECF244321}">
                <p14:modId xmlns:p14="http://schemas.microsoft.com/office/powerpoint/2010/main" val="3400812771"/>
              </p:ext>
            </p:extLst>
          </p:nvPr>
        </p:nvGraphicFramePr>
        <p:xfrm>
          <a:off x="1492312" y="3036887"/>
          <a:ext cx="9207375" cy="2791281"/>
        </p:xfrm>
        <a:graphic>
          <a:graphicData uri="http://schemas.openxmlformats.org/drawingml/2006/table">
            <a:tbl>
              <a:tblPr firstRow="1" bandRow="1">
                <a:tableStyleId>{5C22544A-7EE6-4342-B048-85BDC9FD1C3A}</a:tableStyleId>
              </a:tblPr>
              <a:tblGrid>
                <a:gridCol w="2477331">
                  <a:extLst>
                    <a:ext uri="{9D8B030D-6E8A-4147-A177-3AD203B41FA5}">
                      <a16:colId xmlns:a16="http://schemas.microsoft.com/office/drawing/2014/main" val="3371438224"/>
                    </a:ext>
                  </a:extLst>
                </a:gridCol>
                <a:gridCol w="2126356">
                  <a:extLst>
                    <a:ext uri="{9D8B030D-6E8A-4147-A177-3AD203B41FA5}">
                      <a16:colId xmlns:a16="http://schemas.microsoft.com/office/drawing/2014/main" val="960959503"/>
                    </a:ext>
                  </a:extLst>
                </a:gridCol>
                <a:gridCol w="2301844">
                  <a:extLst>
                    <a:ext uri="{9D8B030D-6E8A-4147-A177-3AD203B41FA5}">
                      <a16:colId xmlns:a16="http://schemas.microsoft.com/office/drawing/2014/main" val="1506156832"/>
                    </a:ext>
                  </a:extLst>
                </a:gridCol>
                <a:gridCol w="2301844">
                  <a:extLst>
                    <a:ext uri="{9D8B030D-6E8A-4147-A177-3AD203B41FA5}">
                      <a16:colId xmlns:a16="http://schemas.microsoft.com/office/drawing/2014/main" val="3829070556"/>
                    </a:ext>
                  </a:extLst>
                </a:gridCol>
              </a:tblGrid>
              <a:tr h="596721">
                <a:tc>
                  <a:txBody>
                    <a:bodyPr/>
                    <a:lstStyle/>
                    <a:p>
                      <a:r>
                        <a:rPr lang="en-GB" dirty="0">
                          <a:highlight>
                            <a:srgbClr val="000000"/>
                          </a:highlight>
                        </a:rPr>
                        <a:t>Platform</a:t>
                      </a:r>
                    </a:p>
                  </a:txBody>
                  <a:tcPr>
                    <a:solidFill>
                      <a:schemeClr val="accent6">
                        <a:lumMod val="40000"/>
                        <a:lumOff val="60000"/>
                      </a:schemeClr>
                    </a:solidFill>
                  </a:tcPr>
                </a:tc>
                <a:tc>
                  <a:txBody>
                    <a:bodyPr/>
                    <a:lstStyle/>
                    <a:p>
                      <a:r>
                        <a:rPr lang="en-GB" dirty="0">
                          <a:highlight>
                            <a:srgbClr val="000000"/>
                          </a:highlight>
                        </a:rPr>
                        <a:t>Plugin used</a:t>
                      </a:r>
                    </a:p>
                  </a:txBody>
                  <a:tcPr>
                    <a:solidFill>
                      <a:schemeClr val="accent6">
                        <a:lumMod val="40000"/>
                        <a:lumOff val="60000"/>
                      </a:schemeClr>
                    </a:solidFill>
                  </a:tcPr>
                </a:tc>
                <a:tc>
                  <a:txBody>
                    <a:bodyPr/>
                    <a:lstStyle/>
                    <a:p>
                      <a:r>
                        <a:rPr lang="en-GB" dirty="0">
                          <a:highlight>
                            <a:srgbClr val="000000"/>
                          </a:highlight>
                        </a:rPr>
                        <a:t>Devices Accessed</a:t>
                      </a:r>
                    </a:p>
                  </a:txBody>
                  <a:tcPr>
                    <a:solidFill>
                      <a:schemeClr val="accent6">
                        <a:lumMod val="40000"/>
                        <a:lumOff val="60000"/>
                      </a:schemeClr>
                    </a:solidFill>
                  </a:tcPr>
                </a:tc>
                <a:tc>
                  <a:txBody>
                    <a:bodyPr/>
                    <a:lstStyle/>
                    <a:p>
                      <a:r>
                        <a:rPr lang="en-GB" dirty="0">
                          <a:highlight>
                            <a:srgbClr val="000000"/>
                          </a:highlight>
                        </a:rPr>
                        <a:t>Access Method</a:t>
                      </a:r>
                    </a:p>
                  </a:txBody>
                  <a:tcPr>
                    <a:solidFill>
                      <a:schemeClr val="accent6">
                        <a:lumMod val="40000"/>
                        <a:lumOff val="60000"/>
                      </a:schemeClr>
                    </a:solidFill>
                  </a:tcPr>
                </a:tc>
                <a:extLst>
                  <a:ext uri="{0D108BD9-81ED-4DB2-BD59-A6C34878D82A}">
                    <a16:rowId xmlns:a16="http://schemas.microsoft.com/office/drawing/2014/main" val="3617931277"/>
                  </a:ext>
                </a:extLst>
              </a:tr>
              <a:tr h="417705">
                <a:tc>
                  <a:txBody>
                    <a:bodyPr/>
                    <a:lstStyle/>
                    <a:p>
                      <a:r>
                        <a:rPr lang="en-GB" dirty="0"/>
                        <a:t>IBM Quantum</a:t>
                      </a:r>
                    </a:p>
                  </a:txBody>
                  <a:tcPr/>
                </a:tc>
                <a:tc>
                  <a:txBody>
                    <a:bodyPr/>
                    <a:lstStyle/>
                    <a:p>
                      <a:r>
                        <a:rPr lang="en-GB" dirty="0"/>
                        <a:t>PennyLane (</a:t>
                      </a:r>
                      <a:r>
                        <a:rPr lang="en-GB" dirty="0" err="1"/>
                        <a:t>Qiskit</a:t>
                      </a:r>
                      <a:r>
                        <a:rPr lang="en-GB" dirty="0"/>
                        <a:t>)</a:t>
                      </a:r>
                    </a:p>
                  </a:txBody>
                  <a:tcPr/>
                </a:tc>
                <a:tc>
                  <a:txBody>
                    <a:bodyPr/>
                    <a:lstStyle/>
                    <a:p>
                      <a:r>
                        <a:rPr lang="en-GB" dirty="0" err="1"/>
                        <a:t>ibmq_quito</a:t>
                      </a:r>
                      <a:r>
                        <a:rPr lang="en-GB" dirty="0"/>
                        <a:t> (superconducting qubits)</a:t>
                      </a:r>
                    </a:p>
                  </a:txBody>
                  <a:tcPr anchor="ctr"/>
                </a:tc>
                <a:tc>
                  <a:txBody>
                    <a:bodyPr/>
                    <a:lstStyle/>
                    <a:p>
                      <a:r>
                        <a:rPr lang="en-US" dirty="0"/>
                        <a:t>Connected via IBM's cloud platform</a:t>
                      </a:r>
                      <a:endParaRPr lang="en-GB" dirty="0"/>
                    </a:p>
                  </a:txBody>
                  <a:tcPr anchor="ctr"/>
                </a:tc>
                <a:extLst>
                  <a:ext uri="{0D108BD9-81ED-4DB2-BD59-A6C34878D82A}">
                    <a16:rowId xmlns:a16="http://schemas.microsoft.com/office/drawing/2014/main" val="989150231"/>
                  </a:ext>
                </a:extLst>
              </a:tr>
              <a:tr h="242004">
                <a:tc>
                  <a:txBody>
                    <a:bodyPr/>
                    <a:lstStyle/>
                    <a:p>
                      <a:r>
                        <a:rPr lang="en-GB" dirty="0"/>
                        <a:t>Xanadu Technologies</a:t>
                      </a:r>
                    </a:p>
                  </a:txBody>
                  <a:tcPr/>
                </a:tc>
                <a:tc>
                  <a:txBody>
                    <a:bodyPr/>
                    <a:lstStyle/>
                    <a:p>
                      <a:r>
                        <a:rPr lang="en-GB" dirty="0"/>
                        <a:t>PennyLane (Strawberry Fields)</a:t>
                      </a:r>
                    </a:p>
                  </a:txBody>
                  <a:tcPr anchor="ctr"/>
                </a:tc>
                <a:tc>
                  <a:txBody>
                    <a:bodyPr/>
                    <a:lstStyle/>
                    <a:p>
                      <a:r>
                        <a:rPr lang="en-US" dirty="0" err="1"/>
                        <a:t>X8</a:t>
                      </a:r>
                      <a:r>
                        <a:rPr lang="en-US" dirty="0"/>
                        <a:t>, Borealis, Aurora (photonic processors)</a:t>
                      </a:r>
                    </a:p>
                  </a:txBody>
                  <a:tcPr anchor="ctr"/>
                </a:tc>
                <a:tc>
                  <a:txBody>
                    <a:bodyPr/>
                    <a:lstStyle/>
                    <a:p>
                      <a:r>
                        <a:rPr lang="en-US" dirty="0"/>
                        <a:t>Accessed through Strawberry Fields plugin</a:t>
                      </a:r>
                      <a:endParaRPr lang="en-GB" dirty="0"/>
                    </a:p>
                  </a:txBody>
                  <a:tcPr anchor="ctr"/>
                </a:tc>
                <a:extLst>
                  <a:ext uri="{0D108BD9-81ED-4DB2-BD59-A6C34878D82A}">
                    <a16:rowId xmlns:a16="http://schemas.microsoft.com/office/drawing/2014/main" val="939645838"/>
                  </a:ext>
                </a:extLst>
              </a:tr>
              <a:tr h="242004">
                <a:tc>
                  <a:txBody>
                    <a:bodyPr/>
                    <a:lstStyle/>
                    <a:p>
                      <a:endParaRPr lang="en-GB" dirty="0"/>
                    </a:p>
                  </a:txBody>
                  <a:tcPr/>
                </a:tc>
                <a:tc>
                  <a:txBody>
                    <a:bodyPr/>
                    <a:lstStyle/>
                    <a:p>
                      <a:endParaRPr lang="en-GB" dirty="0"/>
                    </a:p>
                  </a:txBody>
                  <a:tcPr anchor="ctr"/>
                </a:tc>
                <a:tc>
                  <a:txBody>
                    <a:bodyPr/>
                    <a:lstStyle/>
                    <a:p>
                      <a:endParaRPr lang="en-GB" dirty="0"/>
                    </a:p>
                  </a:txBody>
                  <a:tcPr anchor="ctr"/>
                </a:tc>
                <a:tc>
                  <a:txBody>
                    <a:bodyPr/>
                    <a:lstStyle/>
                    <a:p>
                      <a:endParaRPr lang="en-GB" dirty="0"/>
                    </a:p>
                  </a:txBody>
                  <a:tcPr anchor="ctr"/>
                </a:tc>
                <a:extLst>
                  <a:ext uri="{0D108BD9-81ED-4DB2-BD59-A6C34878D82A}">
                    <a16:rowId xmlns:a16="http://schemas.microsoft.com/office/drawing/2014/main" val="291257861"/>
                  </a:ext>
                </a:extLst>
              </a:tr>
            </a:tbl>
          </a:graphicData>
        </a:graphic>
      </p:graphicFrame>
      <p:sp>
        <p:nvSpPr>
          <p:cNvPr id="2" name="Title 1">
            <a:extLst>
              <a:ext uri="{FF2B5EF4-FFF2-40B4-BE49-F238E27FC236}">
                <a16:creationId xmlns:a16="http://schemas.microsoft.com/office/drawing/2014/main" id="{8DFCA730-C926-2100-E170-BC5BF4C6B3F2}"/>
              </a:ext>
            </a:extLst>
          </p:cNvPr>
          <p:cNvSpPr>
            <a:spLocks noGrp="1"/>
          </p:cNvSpPr>
          <p:nvPr>
            <p:ph type="title"/>
          </p:nvPr>
        </p:nvSpPr>
        <p:spPr>
          <a:xfrm>
            <a:off x="849351" y="365125"/>
            <a:ext cx="10515600" cy="1325563"/>
          </a:xfrm>
        </p:spPr>
        <p:txBody>
          <a:bodyPr rtlCol="0"/>
          <a:lstStyle>
            <a:defPPr>
              <a:defRPr lang="en-GB"/>
            </a:defPPr>
          </a:lstStyle>
          <a:p>
            <a:pPr rtl="0"/>
            <a:r>
              <a:rPr lang="en-GB" dirty="0"/>
              <a:t>How were these technologies accessed in this investigation? </a:t>
            </a:r>
          </a:p>
        </p:txBody>
      </p:sp>
      <p:sp>
        <p:nvSpPr>
          <p:cNvPr id="3" name="Text Placeholder 2">
            <a:extLst>
              <a:ext uri="{FF2B5EF4-FFF2-40B4-BE49-F238E27FC236}">
                <a16:creationId xmlns:a16="http://schemas.microsoft.com/office/drawing/2014/main" id="{13507F1A-3995-A14E-B2E3-2550057824E9}"/>
              </a:ext>
            </a:extLst>
          </p:cNvPr>
          <p:cNvSpPr txBox="1">
            <a:spLocks/>
          </p:cNvSpPr>
          <p:nvPr/>
        </p:nvSpPr>
        <p:spPr>
          <a:xfrm>
            <a:off x="605171" y="1904768"/>
            <a:ext cx="11003959" cy="2241805"/>
          </a:xfrm>
          <a:prstGeom prst="rect">
            <a:avLst/>
          </a:prstGeom>
        </p:spPr>
        <p:txBody>
          <a:bodyPr rtlCol="0"/>
          <a:lstStyle>
            <a:defPPr>
              <a:defRPr lang="en-GB"/>
            </a:defPPr>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a:lstStyle>
          <a:p>
            <a:pPr algn="ctr"/>
            <a:r>
              <a:rPr lang="en-GB" sz="2000" dirty="0">
                <a:solidFill>
                  <a:schemeClr val="bg1"/>
                </a:solidFill>
              </a:rPr>
              <a:t>In this investigation, I used the PennyLane Python library to access both IBM Quantum’s superconducting qubits and Xanadu’s photonic quantum processors. </a:t>
            </a:r>
            <a:endParaRPr lang="en-US" sz="2000" dirty="0">
              <a:solidFill>
                <a:schemeClr val="bg1"/>
              </a:solidFill>
            </a:endParaRPr>
          </a:p>
        </p:txBody>
      </p:sp>
    </p:spTree>
    <p:extLst>
      <p:ext uri="{BB962C8B-B14F-4D97-AF65-F5344CB8AC3E}">
        <p14:creationId xmlns:p14="http://schemas.microsoft.com/office/powerpoint/2010/main" val="31399851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EDBA8-3D1E-2801-4433-82A58F6BE528}"/>
              </a:ext>
            </a:extLst>
          </p:cNvPr>
          <p:cNvSpPr>
            <a:spLocks noGrp="1"/>
          </p:cNvSpPr>
          <p:nvPr>
            <p:ph type="title"/>
          </p:nvPr>
        </p:nvSpPr>
        <p:spPr/>
        <p:txBody>
          <a:bodyPr/>
          <a:lstStyle/>
          <a:p>
            <a:r>
              <a:rPr lang="en-GB" dirty="0"/>
              <a:t>What were the results? </a:t>
            </a:r>
          </a:p>
        </p:txBody>
      </p:sp>
      <p:sp>
        <p:nvSpPr>
          <p:cNvPr id="5" name="Footer Placeholder 4">
            <a:extLst>
              <a:ext uri="{FF2B5EF4-FFF2-40B4-BE49-F238E27FC236}">
                <a16:creationId xmlns:a16="http://schemas.microsoft.com/office/drawing/2014/main" id="{B56319C1-2EF3-A279-047D-821BE1E0B517}"/>
              </a:ext>
            </a:extLst>
          </p:cNvPr>
          <p:cNvSpPr>
            <a:spLocks noGrp="1"/>
          </p:cNvSpPr>
          <p:nvPr>
            <p:ph type="ftr" sz="quarter" idx="11"/>
          </p:nvPr>
        </p:nvSpPr>
        <p:spPr/>
        <p:txBody>
          <a:bodyPr/>
          <a:lstStyle/>
          <a:p>
            <a:pPr rtl="0"/>
            <a:r>
              <a:rPr lang="en-GB" dirty="0"/>
              <a:t>Scientific findings</a:t>
            </a:r>
          </a:p>
        </p:txBody>
      </p:sp>
      <p:sp>
        <p:nvSpPr>
          <p:cNvPr id="6" name="Slide Number Placeholder 5">
            <a:extLst>
              <a:ext uri="{FF2B5EF4-FFF2-40B4-BE49-F238E27FC236}">
                <a16:creationId xmlns:a16="http://schemas.microsoft.com/office/drawing/2014/main" id="{3C79FC6D-B6D6-FB71-B82D-F12F53FE3606}"/>
              </a:ext>
            </a:extLst>
          </p:cNvPr>
          <p:cNvSpPr>
            <a:spLocks noGrp="1"/>
          </p:cNvSpPr>
          <p:nvPr>
            <p:ph type="sldNum" sz="quarter" idx="12"/>
          </p:nvPr>
        </p:nvSpPr>
        <p:spPr/>
        <p:txBody>
          <a:bodyPr/>
          <a:lstStyle/>
          <a:p>
            <a:pPr rtl="0"/>
            <a:fld id="{FE024F78-56A6-7740-B68D-8D4D026EDF3F}" type="slidenum">
              <a:rPr lang="en-GB" smtClean="0"/>
              <a:pPr rtl="0"/>
              <a:t>8</a:t>
            </a:fld>
            <a:endParaRPr lang="en-GB" dirty="0"/>
          </a:p>
        </p:txBody>
      </p:sp>
      <p:sp>
        <p:nvSpPr>
          <p:cNvPr id="11" name="TextBox 10">
            <a:extLst>
              <a:ext uri="{FF2B5EF4-FFF2-40B4-BE49-F238E27FC236}">
                <a16:creationId xmlns:a16="http://schemas.microsoft.com/office/drawing/2014/main" id="{7B6F0A4B-0857-AE23-ED87-1F3ED26CA1A3}"/>
              </a:ext>
            </a:extLst>
          </p:cNvPr>
          <p:cNvSpPr txBox="1"/>
          <p:nvPr/>
        </p:nvSpPr>
        <p:spPr>
          <a:xfrm>
            <a:off x="952500" y="2324100"/>
            <a:ext cx="9705975" cy="2381250"/>
          </a:xfrm>
          <a:prstGeom prst="rect">
            <a:avLst/>
          </a:prstGeom>
          <a:noFill/>
        </p:spPr>
        <p:txBody>
          <a:bodyPr wrap="square" rtlCol="0">
            <a:spAutoFit/>
          </a:bodyPr>
          <a:lstStyle/>
          <a:p>
            <a:endParaRPr lang="en-GB" dirty="0"/>
          </a:p>
        </p:txBody>
      </p:sp>
      <p:sp>
        <p:nvSpPr>
          <p:cNvPr id="12" name="Text Placeholder 2">
            <a:extLst>
              <a:ext uri="{FF2B5EF4-FFF2-40B4-BE49-F238E27FC236}">
                <a16:creationId xmlns:a16="http://schemas.microsoft.com/office/drawing/2014/main" id="{07E4F202-17E4-717D-54BD-B5DE2FD5FEDA}"/>
              </a:ext>
            </a:extLst>
          </p:cNvPr>
          <p:cNvSpPr txBox="1">
            <a:spLocks/>
          </p:cNvSpPr>
          <p:nvPr/>
        </p:nvSpPr>
        <p:spPr>
          <a:xfrm>
            <a:off x="559390" y="2530786"/>
            <a:ext cx="11003959" cy="2241805"/>
          </a:xfrm>
          <a:prstGeom prst="rect">
            <a:avLst/>
          </a:prstGeom>
        </p:spPr>
        <p:txBody>
          <a:bodyPr rtlCol="0"/>
          <a:lstStyle>
            <a:defPPr>
              <a:defRPr lang="en-GB"/>
            </a:defPPr>
            <a:lvl1pPr marL="0" indent="0" algn="l" defTabSz="914400" rtl="0" eaLnBrk="1" latinLnBrk="0" hangingPunct="1">
              <a:lnSpc>
                <a:spcPct val="90000"/>
              </a:lnSpc>
              <a:spcBef>
                <a:spcPts val="1000"/>
              </a:spcBef>
              <a:buFont typeface="Arial" panose="020B0604020202020204" pitchFamily="34" charset="0"/>
              <a:buNone/>
              <a:defRPr lang="en-GB"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a:lstStyle>
          <a:p>
            <a:r>
              <a:rPr lang="en-US" sz="2000" dirty="0">
                <a:solidFill>
                  <a:schemeClr val="bg1"/>
                </a:solidFill>
              </a:rPr>
              <a:t>The results showed that all four quantum processors - IBM’s </a:t>
            </a:r>
            <a:r>
              <a:rPr lang="en-US" sz="2000" dirty="0" err="1">
                <a:solidFill>
                  <a:schemeClr val="bg1"/>
                </a:solidFill>
              </a:rPr>
              <a:t>ibmq_quito</a:t>
            </a:r>
            <a:r>
              <a:rPr lang="en-US" sz="2000" dirty="0">
                <a:solidFill>
                  <a:schemeClr val="bg1"/>
                </a:solidFill>
              </a:rPr>
              <a:t> and Xanadu’s </a:t>
            </a:r>
            <a:r>
              <a:rPr lang="en-US" sz="2000" dirty="0" err="1">
                <a:solidFill>
                  <a:schemeClr val="bg1"/>
                </a:solidFill>
              </a:rPr>
              <a:t>X8</a:t>
            </a:r>
            <a:r>
              <a:rPr lang="en-US" sz="2000" dirty="0">
                <a:solidFill>
                  <a:schemeClr val="bg1"/>
                </a:solidFill>
              </a:rPr>
              <a:t>, Borealis, and Aurora - were able to solve the QUBO problem with very similar levels of accuracy.</a:t>
            </a:r>
          </a:p>
          <a:p>
            <a:r>
              <a:rPr lang="en-US" sz="2000" dirty="0">
                <a:solidFill>
                  <a:schemeClr val="bg1"/>
                </a:solidFill>
              </a:rPr>
              <a:t>Comparable Energies: </a:t>
            </a:r>
          </a:p>
          <a:p>
            <a:r>
              <a:rPr lang="en-US" sz="2000" dirty="0">
                <a:solidFill>
                  <a:schemeClr val="bg1"/>
                </a:solidFill>
              </a:rPr>
              <a:t>All devices converged to near‑optimal expectation values: </a:t>
            </a:r>
          </a:p>
          <a:p>
            <a:pPr marL="285750" indent="-285750">
              <a:buFontTx/>
              <a:buChar char="-"/>
            </a:pPr>
            <a:r>
              <a:rPr lang="en-US" sz="2000" dirty="0" err="1">
                <a:solidFill>
                  <a:schemeClr val="bg1"/>
                </a:solidFill>
              </a:rPr>
              <a:t>X8</a:t>
            </a:r>
            <a:r>
              <a:rPr lang="en-US" sz="2000" dirty="0">
                <a:solidFill>
                  <a:schemeClr val="bg1"/>
                </a:solidFill>
              </a:rPr>
              <a:t>: -6.489 </a:t>
            </a:r>
          </a:p>
          <a:p>
            <a:pPr marL="285750" indent="-285750">
              <a:buFontTx/>
              <a:buChar char="-"/>
            </a:pPr>
            <a:r>
              <a:rPr lang="en-US" sz="2000" dirty="0">
                <a:solidFill>
                  <a:schemeClr val="bg1"/>
                </a:solidFill>
              </a:rPr>
              <a:t>Borealis: -6.477 </a:t>
            </a:r>
          </a:p>
          <a:p>
            <a:pPr marL="285750" indent="-285750">
              <a:buFontTx/>
              <a:buChar char="-"/>
            </a:pPr>
            <a:r>
              <a:rPr lang="en-US" sz="2000" dirty="0">
                <a:solidFill>
                  <a:schemeClr val="bg1"/>
                </a:solidFill>
              </a:rPr>
              <a:t>Aurora: -6.504 </a:t>
            </a:r>
          </a:p>
          <a:p>
            <a:pPr marL="285750" indent="-285750">
              <a:buFontTx/>
              <a:buChar char="-"/>
            </a:pPr>
            <a:r>
              <a:rPr lang="en-US" sz="2000" dirty="0" err="1">
                <a:solidFill>
                  <a:schemeClr val="bg1"/>
                </a:solidFill>
              </a:rPr>
              <a:t>ibmq_quito</a:t>
            </a:r>
            <a:r>
              <a:rPr lang="en-US" sz="2000" dirty="0">
                <a:solidFill>
                  <a:schemeClr val="bg1"/>
                </a:solidFill>
              </a:rPr>
              <a:t>: -6.472</a:t>
            </a:r>
          </a:p>
        </p:txBody>
      </p:sp>
    </p:spTree>
    <p:extLst>
      <p:ext uri="{BB962C8B-B14F-4D97-AF65-F5344CB8AC3E}">
        <p14:creationId xmlns:p14="http://schemas.microsoft.com/office/powerpoint/2010/main" val="25024482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p:txBody>
          <a:bodyPr rtlCol="0"/>
          <a:lstStyle>
            <a:defPPr>
              <a:defRPr lang="en-GB"/>
            </a:defPPr>
          </a:lstStyle>
          <a:p>
            <a:pPr rtl="0"/>
            <a:r>
              <a:rPr lang="en-GB"/>
              <a:t>Thank you</a:t>
            </a:r>
          </a:p>
        </p:txBody>
      </p:sp>
      <p:sp>
        <p:nvSpPr>
          <p:cNvPr id="3" name="Text Placeholder 2">
            <a:extLst>
              <a:ext uri="{FF2B5EF4-FFF2-40B4-BE49-F238E27FC236}">
                <a16:creationId xmlns:a16="http://schemas.microsoft.com/office/drawing/2014/main" id="{16F47B4A-0538-FAD8-7A24-931BA48AE070}"/>
              </a:ext>
            </a:extLst>
          </p:cNvPr>
          <p:cNvSpPr>
            <a:spLocks noGrp="1"/>
          </p:cNvSpPr>
          <p:nvPr>
            <p:ph type="body" sz="quarter" idx="13"/>
          </p:nvPr>
        </p:nvSpPr>
        <p:spPr/>
        <p:txBody>
          <a:bodyPr rtlCol="0"/>
          <a:lstStyle>
            <a:defPPr>
              <a:defRPr lang="en-GB"/>
            </a:defPPr>
          </a:lstStyle>
          <a:p>
            <a:pPr rtl="0"/>
            <a:r>
              <a:rPr lang="en-GB" dirty="0"/>
              <a:t>Zaher Faruk</a:t>
            </a:r>
          </a:p>
          <a:p>
            <a:pPr rtl="0"/>
            <a:r>
              <a:rPr lang="en-GB" dirty="0">
                <a:hlinkClick r:id="rId3"/>
              </a:rPr>
              <a:t>https://</a:t>
            </a:r>
            <a:r>
              <a:rPr lang="en-GB" dirty="0" err="1">
                <a:hlinkClick r:id="rId3"/>
              </a:rPr>
              <a:t>github.com</a:t>
            </a:r>
            <a:r>
              <a:rPr lang="en-GB" dirty="0">
                <a:hlinkClick r:id="rId3"/>
              </a:rPr>
              <a:t>/</a:t>
            </a:r>
            <a:r>
              <a:rPr lang="en-GB" dirty="0" err="1">
                <a:hlinkClick r:id="rId3"/>
              </a:rPr>
              <a:t>ZaherFaruk04</a:t>
            </a:r>
            <a:r>
              <a:rPr lang="en-GB" dirty="0">
                <a:hlinkClick r:id="rId3"/>
              </a:rPr>
              <a:t>/</a:t>
            </a:r>
            <a:r>
              <a:rPr lang="en-GB" dirty="0" err="1">
                <a:hlinkClick r:id="rId3"/>
              </a:rPr>
              <a:t>ZF</a:t>
            </a:r>
            <a:r>
              <a:rPr lang="en-GB" dirty="0">
                <a:hlinkClick r:id="rId3"/>
              </a:rPr>
              <a:t>---Programming-Quantum-Computers</a:t>
            </a:r>
            <a:endParaRPr lang="en-GB" dirty="0"/>
          </a:p>
          <a:p>
            <a:pPr rtl="0"/>
            <a:endParaRPr lang="en-GB" dirty="0"/>
          </a:p>
        </p:txBody>
      </p:sp>
      <p:sp>
        <p:nvSpPr>
          <p:cNvPr id="6" name="Footer Placeholder 5">
            <a:extLst>
              <a:ext uri="{FF2B5EF4-FFF2-40B4-BE49-F238E27FC236}">
                <a16:creationId xmlns:a16="http://schemas.microsoft.com/office/drawing/2014/main" id="{8CE2A5A3-7F4E-23A2-DAD7-C562FEDBBE76}"/>
              </a:ext>
            </a:extLst>
          </p:cNvPr>
          <p:cNvSpPr>
            <a:spLocks noGrp="1"/>
          </p:cNvSpPr>
          <p:nvPr>
            <p:ph type="ftr" sz="quarter" idx="11"/>
          </p:nvPr>
        </p:nvSpPr>
        <p:spPr/>
        <p:txBody>
          <a:bodyPr rtlCol="0"/>
          <a:lstStyle>
            <a:defPPr>
              <a:defRPr lang="en-GB"/>
            </a:defPPr>
          </a:lstStyle>
          <a:p>
            <a:pPr rtl="0"/>
            <a:r>
              <a:rPr lang="en-GB"/>
              <a:t>Scientific findings</a:t>
            </a:r>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rtlCol="0"/>
          <a:lstStyle>
            <a:defPPr>
              <a:defRPr lang="en-GB"/>
            </a:defPPr>
          </a:lstStyle>
          <a:p>
            <a:pPr rtl="0"/>
            <a:fld id="{FE024F78-56A6-7740-B68D-8D4D026EDF3F}" type="slidenum">
              <a:rPr lang="en-GB" smtClean="0"/>
              <a:pPr rtl="0"/>
              <a:t>9</a:t>
            </a:fld>
            <a:endParaRPr lang="en-GB" dirty="0"/>
          </a:p>
        </p:txBody>
      </p:sp>
      <p:sp>
        <p:nvSpPr>
          <p:cNvPr id="4" name="Text Placeholder 2">
            <a:extLst>
              <a:ext uri="{FF2B5EF4-FFF2-40B4-BE49-F238E27FC236}">
                <a16:creationId xmlns:a16="http://schemas.microsoft.com/office/drawing/2014/main" id="{6A5E8D8F-541C-754D-5376-C1F29759DB5F}"/>
              </a:ext>
            </a:extLst>
          </p:cNvPr>
          <p:cNvSpPr txBox="1">
            <a:spLocks/>
          </p:cNvSpPr>
          <p:nvPr/>
        </p:nvSpPr>
        <p:spPr>
          <a:xfrm>
            <a:off x="6330539" y="254502"/>
            <a:ext cx="5782803" cy="2616883"/>
          </a:xfrm>
          <a:prstGeom prst="rect">
            <a:avLst/>
          </a:prstGeom>
        </p:spPr>
        <p:txBody>
          <a:bodyPr vert="horz" lIns="91440" tIns="45720" rIns="91440" bIns="45720" rtlCol="0">
            <a:noAutofit/>
          </a:bodyPr>
          <a:lstStyle>
            <a:defPPr>
              <a:defRPr lang="en-GB"/>
            </a:defPPr>
            <a:lvl1pPr marL="0" indent="0" algn="l" defTabSz="914400" rtl="0" eaLnBrk="1" latinLnBrk="0" hangingPunct="1">
              <a:lnSpc>
                <a:spcPct val="100000"/>
              </a:lnSpc>
              <a:spcBef>
                <a:spcPts val="1000"/>
              </a:spcBef>
              <a:buFont typeface="Arial" panose="020B0604020202020204" pitchFamily="34" charset="0"/>
              <a:buNone/>
              <a:defRPr lang="en-GB" sz="1600" kern="1200">
                <a:solidFill>
                  <a:schemeClr val="bg1"/>
                </a:solidFill>
                <a:latin typeface="+mn-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en-GB"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en-GB"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a:lstStyle>
          <a:p>
            <a:r>
              <a:rPr lang="de-DE" sz="1400" dirty="0"/>
              <a:t>References: </a:t>
            </a:r>
          </a:p>
          <a:p>
            <a:r>
              <a:rPr lang="de-DE" sz="1400" dirty="0"/>
              <a:t>[1] C. Monroe, “Trapped Ions vs. Superconductors – Quantum Computing with Trapped Ions,” Duke.edu, Mar. 13, 2017. https://iontrap.duke.edu/2017/03/13/trapped-ions-vs-superconductors/ (accessed Dec. 09, 2024).</a:t>
            </a:r>
          </a:p>
          <a:p>
            <a:r>
              <a:rPr lang="de-DE" sz="1400" dirty="0"/>
              <a:t>‌[2] “IBM Quantum,” IBM Quantum. </a:t>
            </a:r>
            <a:r>
              <a:rPr lang="de-DE" sz="1400" dirty="0">
                <a:hlinkClick r:id="rId4"/>
              </a:rPr>
              <a:t>https://quantum.ibm.com/</a:t>
            </a:r>
            <a:r>
              <a:rPr lang="de-DE" sz="1400" dirty="0"/>
              <a:t> (accessed May. 07, 2025)</a:t>
            </a:r>
          </a:p>
          <a:p>
            <a:r>
              <a:rPr lang="de-DE" sz="1400" dirty="0"/>
              <a:t>[3] N. Schwaller, V. Vento, and C. Galland, “Experimental QND measurements of complementarity on two-qubit states with IonQ and IBM Q quantum computers,” Quantum Information Processing, vol. 21, no. 2, Jan. 2022, doi: https://doi.org/10.1007/s11128-021-03354-z.</a:t>
            </a:r>
          </a:p>
          <a:p>
            <a:r>
              <a:rPr lang="de-DE" sz="1400" dirty="0"/>
              <a:t>[4] “Azure Quantum - Quantum Cloud Computing Service | Microsoft Azure,” Microsoft.com, 2024. https://azure.microsoft.com/en-gb/products/quantum/ (accessed Dec. 09, 2024).</a:t>
            </a:r>
          </a:p>
          <a:p>
            <a:r>
              <a:rPr lang="de-DE" sz="1400" dirty="0"/>
              <a:t>[5] Quantum Computing Report, "IBM Quantum Experience," Quantum Computing Report, 2024. [Online]. Available: https://quantumcomputingreport.com/tools/. [Accessed: 09-Dec-2024].</a:t>
            </a:r>
          </a:p>
          <a:p>
            <a:r>
              <a:rPr lang="de-DE" sz="1400" dirty="0"/>
              <a:t>[6] M. Isopi, Benedetto Scoppola, and A. Troiani, “On some features of quadratic unconstrained binary optimization with random coefficients,” Bollettino dell Unione Matematica Italiana, Aug. 2024, doi: https://doi.org/10.1007/s40574-024-00433-8.</a:t>
            </a:r>
          </a:p>
          <a:p>
            <a:r>
              <a:rPr lang="de-DE" dirty="0"/>
              <a:t>‌</a:t>
            </a:r>
          </a:p>
        </p:txBody>
      </p:sp>
    </p:spTree>
    <p:extLst>
      <p:ext uri="{BB962C8B-B14F-4D97-AF65-F5344CB8AC3E}">
        <p14:creationId xmlns:p14="http://schemas.microsoft.com/office/powerpoint/2010/main" val="79002458"/>
      </p:ext>
    </p:extLst>
  </p:cSld>
  <p:clrMapOvr>
    <a:masterClrMapping/>
  </p:clrMapOvr>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6774621_TF11936837_Win32" id="{6FE25588-2BEE-489B-94A5-B1411D9D03CB}" vid="{0FF049F1-5D48-447F-9C87-2D2E007BA3B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86D7367-F508-4F80-B02C-79260B72660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D9DD645B-D823-4D85-A8AC-AFAC8212B2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C44BFB8-0B48-48D5-A0BA-9317960E8F6C}">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{FC114D9F-6293-40C1-ACAB-409D6046C559}tf11936837_win32</Template>
  <TotalTime>672</TotalTime>
  <Words>959</Words>
  <Application>Microsoft Office PowerPoint</Application>
  <PresentationFormat>Widescreen</PresentationFormat>
  <Paragraphs>86</Paragraphs>
  <Slides>9</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Arial Nova</vt:lpstr>
      <vt:lpstr>Biome</vt:lpstr>
      <vt:lpstr>Biome Light</vt:lpstr>
      <vt:lpstr>Calibri</vt:lpstr>
      <vt:lpstr>Cambria Math</vt:lpstr>
      <vt:lpstr>Segoe UI</vt:lpstr>
      <vt:lpstr>Office Theme</vt:lpstr>
      <vt:lpstr>Investigation on Quantum Computers</vt:lpstr>
      <vt:lpstr>Introduction </vt:lpstr>
      <vt:lpstr>Quantum Computing Systems</vt:lpstr>
      <vt:lpstr>IBM Quantum </vt:lpstr>
      <vt:lpstr>Xanadu Quantum Technologies</vt:lpstr>
      <vt:lpstr>The QUBO Problem</vt:lpstr>
      <vt:lpstr>How were these technologies accessed in this investigation? </vt:lpstr>
      <vt:lpstr>What were the results?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Zaher Faruk</dc:creator>
  <cp:lastModifiedBy>Zaher Faruk</cp:lastModifiedBy>
  <cp:revision>25</cp:revision>
  <dcterms:created xsi:type="dcterms:W3CDTF">2024-12-11T23:40:24Z</dcterms:created>
  <dcterms:modified xsi:type="dcterms:W3CDTF">2025-05-07T00:10:44Z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